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Open Sans 2 Bold" charset="1" panose="020B0806030504020204"/>
      <p:regular r:id="rId26"/>
    </p:embeddedFont>
    <p:embeddedFont>
      <p:font typeface="Montserrat" charset="1" panose="00000500000000000000"/>
      <p:regular r:id="rId27"/>
    </p:embeddedFont>
    <p:embeddedFont>
      <p:font typeface="Chau Philomene" charset="1" panose="02000806040000020003"/>
      <p:regular r:id="rId28"/>
    </p:embeddedFont>
    <p:embeddedFont>
      <p:font typeface="Open Sans 2" charset="1" panose="020B0606030504020204"/>
      <p:regular r:id="rId29"/>
    </p:embeddedFont>
    <p:embeddedFont>
      <p:font typeface="Questrial" charset="1" panose="02000000000000000000"/>
      <p:regular r:id="rId30"/>
    </p:embeddedFont>
    <p:embeddedFont>
      <p:font typeface="Open Sans 1 Bold" charset="1" panose="00000000000000000000"/>
      <p:regular r:id="rId31"/>
    </p:embeddedFont>
    <p:embeddedFont>
      <p:font typeface="Open Sans 1" charset="1" panose="00000000000000000000"/>
      <p:regular r:id="rId32"/>
    </p:embeddedFont>
    <p:embeddedFont>
      <p:font typeface="Montserrat Bold" charset="1" panose="00000800000000000000"/>
      <p:regular r:id="rId33"/>
    </p:embeddedFont>
    <p:embeddedFont>
      <p:font typeface="Open Sans 2 Italics" charset="1" panose="020B0606030504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4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7.jpe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4.png" Type="http://schemas.openxmlformats.org/officeDocument/2006/relationships/image"/><Relationship Id="rId5" Target="../media/image21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9818" y="2145326"/>
            <a:ext cx="11063298" cy="4698489"/>
          </a:xfrm>
          <a:custGeom>
            <a:avLst/>
            <a:gdLst/>
            <a:ahLst/>
            <a:cxnLst/>
            <a:rect r="r" b="b" t="t" l="l"/>
            <a:pathLst>
              <a:path h="4698489" w="11063298">
                <a:moveTo>
                  <a:pt x="0" y="0"/>
                </a:moveTo>
                <a:lnTo>
                  <a:pt x="11063299" y="0"/>
                </a:lnTo>
                <a:lnTo>
                  <a:pt x="11063299" y="4698489"/>
                </a:lnTo>
                <a:lnTo>
                  <a:pt x="0" y="469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732" r="0" b="-677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559371" y="6139222"/>
            <a:ext cx="548749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By Electra Group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533554"/>
            <a:ext cx="18288000" cy="1734521"/>
            <a:chOff x="0" y="0"/>
            <a:chExt cx="4816593" cy="456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456829"/>
            </a:xfrm>
            <a:custGeom>
              <a:avLst/>
              <a:gdLst/>
              <a:ahLst/>
              <a:cxnLst/>
              <a:rect r="r" b="b" t="t" l="l"/>
              <a:pathLst>
                <a:path h="456829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435239"/>
                  </a:lnTo>
                  <a:cubicBezTo>
                    <a:pt x="4816592" y="447162"/>
                    <a:pt x="4806926" y="456829"/>
                    <a:pt x="4795002" y="456829"/>
                  </a:cubicBezTo>
                  <a:lnTo>
                    <a:pt x="21590" y="456829"/>
                  </a:lnTo>
                  <a:cubicBezTo>
                    <a:pt x="15864" y="456829"/>
                    <a:pt x="10372" y="454554"/>
                    <a:pt x="6324" y="450505"/>
                  </a:cubicBezTo>
                  <a:cubicBezTo>
                    <a:pt x="2275" y="446456"/>
                    <a:pt x="0" y="440965"/>
                    <a:pt x="0" y="435239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494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0">
            <a:off x="6427078" y="3080518"/>
            <a:ext cx="5782375" cy="57823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81000"/>
          </a:blip>
          <a:stretch>
            <a:fillRect/>
          </a:stretch>
        </p:blipFill>
        <p:spPr>
          <a:xfrm rot="-632012">
            <a:off x="7415562" y="4069001"/>
            <a:ext cx="3805410" cy="380541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flipH="true">
            <a:off x="10416186" y="3325054"/>
            <a:ext cx="2897133" cy="911817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>
            <a:off x="4195064" y="6945021"/>
            <a:ext cx="4948936" cy="1073738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4072395" y="3414244"/>
            <a:ext cx="4372102" cy="841676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 flipH="true">
            <a:off x="10279023" y="5971706"/>
            <a:ext cx="3034295" cy="734959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0" y="78472"/>
            <a:ext cx="3907535" cy="1900456"/>
          </a:xfrm>
          <a:custGeom>
            <a:avLst/>
            <a:gdLst/>
            <a:ahLst/>
            <a:cxnLst/>
            <a:rect r="r" b="b" t="t" l="l"/>
            <a:pathLst>
              <a:path h="1900456" w="3907535">
                <a:moveTo>
                  <a:pt x="0" y="0"/>
                </a:moveTo>
                <a:lnTo>
                  <a:pt x="3907535" y="0"/>
                </a:lnTo>
                <a:lnTo>
                  <a:pt x="3907535" y="1900456"/>
                </a:lnTo>
                <a:lnTo>
                  <a:pt x="0" y="1900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35" t="-47341" r="-5644" b="-8557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28246" y="2491446"/>
            <a:ext cx="3439299" cy="20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Explorar patrones en el origen de los accidentes (contacto directo, sobrecarga, falta de mantenimiento, entre otros) según el tipo de zona.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5765" y="2685827"/>
            <a:ext cx="3151770" cy="143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78"/>
              </a:lnSpc>
            </a:pPr>
            <a:r>
              <a:rPr lang="en-US" sz="2016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Identificar las causas más frecuentes de los accidentes eléctricos en cada tipo de zona (rural, centro poblado, urbano).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5765" y="6325642"/>
            <a:ext cx="3439299" cy="125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86"/>
              </a:lnSpc>
            </a:pPr>
            <a:r>
              <a:rPr lang="en-US" sz="22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Relacionar el tipo de empresa involucrada con la ubicación y el tipo de incidente reportado.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28246" y="5585104"/>
            <a:ext cx="3439299" cy="134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7"/>
              </a:lnSpc>
            </a:pPr>
            <a:r>
              <a:rPr lang="en-US" sz="19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Proponer recomendaciones basadas en los hallazgos para prevenir accidentes eléctricos, adaptadas a las condiciones particulares de cada zona.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26606" y="637163"/>
            <a:ext cx="12240939" cy="10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2"/>
              </a:lnSpc>
            </a:pPr>
            <a:r>
              <a:rPr lang="en-US" sz="830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Específicos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092675" cy="1990501"/>
          </a:xfrm>
          <a:custGeom>
            <a:avLst/>
            <a:gdLst/>
            <a:ahLst/>
            <a:cxnLst/>
            <a:rect r="r" b="b" t="t" l="l"/>
            <a:pathLst>
              <a:path h="1990501" w="4092675">
                <a:moveTo>
                  <a:pt x="0" y="0"/>
                </a:moveTo>
                <a:lnTo>
                  <a:pt x="4092675" y="0"/>
                </a:lnTo>
                <a:lnTo>
                  <a:pt x="4092675" y="1990501"/>
                </a:lnTo>
                <a:lnTo>
                  <a:pt x="0" y="1990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35" t="-47341" r="-5644" b="-855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03940" y="637163"/>
            <a:ext cx="12240939" cy="10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2"/>
              </a:lnSpc>
            </a:pPr>
            <a:r>
              <a:rPr lang="en-US" sz="830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02431" y="2156966"/>
            <a:ext cx="4485651" cy="846667"/>
          </a:xfrm>
          <a:custGeom>
            <a:avLst/>
            <a:gdLst/>
            <a:ahLst/>
            <a:cxnLst/>
            <a:rect r="r" b="b" t="t" l="l"/>
            <a:pathLst>
              <a:path h="846667" w="4485651">
                <a:moveTo>
                  <a:pt x="0" y="0"/>
                </a:moveTo>
                <a:lnTo>
                  <a:pt x="4485651" y="0"/>
                </a:lnTo>
                <a:lnTo>
                  <a:pt x="4485651" y="846666"/>
                </a:lnTo>
                <a:lnTo>
                  <a:pt x="0" y="846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03931" y="2432884"/>
            <a:ext cx="3284152" cy="31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219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Enfoque: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0394" y="2432884"/>
            <a:ext cx="392876" cy="31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219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66908" y="2467234"/>
            <a:ext cx="8660335" cy="29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56"/>
              </a:lnSpc>
            </a:pPr>
            <a:r>
              <a:rPr lang="en-US" sz="20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Cuantitativo</a:t>
            </a:r>
            <a:r>
              <a:rPr lang="en-US" sz="20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, observacional, ret</a:t>
            </a:r>
            <a:r>
              <a:rPr lang="en-US" sz="20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rospectivo y descriptivo-co</a:t>
            </a:r>
            <a:r>
              <a:rPr lang="en-US" sz="20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mparativo.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40214" y="3386231"/>
            <a:ext cx="4485651" cy="846667"/>
          </a:xfrm>
          <a:custGeom>
            <a:avLst/>
            <a:gdLst/>
            <a:ahLst/>
            <a:cxnLst/>
            <a:rect r="r" b="b" t="t" l="l"/>
            <a:pathLst>
              <a:path h="846667" w="4485651">
                <a:moveTo>
                  <a:pt x="0" y="0"/>
                </a:moveTo>
                <a:lnTo>
                  <a:pt x="4485651" y="0"/>
                </a:lnTo>
                <a:lnTo>
                  <a:pt x="4485651" y="846666"/>
                </a:lnTo>
                <a:lnTo>
                  <a:pt x="0" y="846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03931" y="3662149"/>
            <a:ext cx="4300152" cy="31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219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Instrumentos y herramientas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0394" y="3662149"/>
            <a:ext cx="392876" cy="31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219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3931" y="4623422"/>
            <a:ext cx="6814826" cy="359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8556" indent="-214278" lvl="1">
              <a:lnSpc>
                <a:spcPts val="2243"/>
              </a:lnSpc>
              <a:buAutoNum type="arabicPeriod" startAt="1"/>
            </a:pPr>
            <a:r>
              <a:rPr lang="en-US" b="true" sz="1984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Base de datos: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Registro nacional de accidentes eléctricos en Colombia (2010-2020), que incluye variables como ubicación (zona rural dispersa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, centro poblado, sector urbano), departamento, municipio, empresa involucrada, origen del accidente, causa y medidas adoptadas.</a:t>
            </a:r>
          </a:p>
          <a:p>
            <a:pPr algn="just" marL="428556" indent="-214278" lvl="1">
              <a:lnSpc>
                <a:spcPts val="2243"/>
              </a:lnSpc>
              <a:buAutoNum type="arabicPeriod" startAt="1"/>
            </a:pPr>
            <a:r>
              <a:rPr lang="en-US" b="true" sz="1984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Python (Pandas, Scikit-learn, Matplotlib, Seaborn)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: Para limpieza de dat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os, análisis exploratorio, construcción de modelos y visualizaciones básicas.</a:t>
            </a:r>
          </a:p>
          <a:p>
            <a:pPr algn="just" marL="428556" indent="-214278" lvl="1">
              <a:lnSpc>
                <a:spcPts val="2243"/>
              </a:lnSpc>
              <a:buAutoNum type="arabicPeriod" startAt="1"/>
            </a:pPr>
            <a:r>
              <a:rPr lang="en-US" b="true" sz="1984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Tableau y Power BI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: Para visualización avanzada e interactiva de los hallazgos co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mparativos.</a:t>
            </a:r>
          </a:p>
          <a:p>
            <a:pPr algn="just" marL="428556" indent="-214278" lvl="1">
              <a:lnSpc>
                <a:spcPts val="2243"/>
              </a:lnSpc>
              <a:buAutoNum type="arabicPeriod" startAt="1"/>
            </a:pPr>
            <a:r>
              <a:rPr lang="en-US" b="true" sz="1984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GitHub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: Para control de versiones, documentación colaborativa y seguimiento del proyecto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698284" y="3328509"/>
            <a:ext cx="4696131" cy="886395"/>
          </a:xfrm>
          <a:custGeom>
            <a:avLst/>
            <a:gdLst/>
            <a:ahLst/>
            <a:cxnLst/>
            <a:rect r="r" b="b" t="t" l="l"/>
            <a:pathLst>
              <a:path h="886395" w="4696131">
                <a:moveTo>
                  <a:pt x="0" y="0"/>
                </a:moveTo>
                <a:lnTo>
                  <a:pt x="4696132" y="0"/>
                </a:lnTo>
                <a:lnTo>
                  <a:pt x="4696132" y="886395"/>
                </a:lnTo>
                <a:lnTo>
                  <a:pt x="0" y="886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19709" y="3608669"/>
            <a:ext cx="3438254" cy="32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5"/>
              </a:lnSpc>
            </a:pPr>
            <a:r>
              <a:rPr lang="en-US" sz="2296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Procedimiento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13099" y="3608669"/>
            <a:ext cx="411311" cy="32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5"/>
              </a:lnSpc>
            </a:pPr>
            <a:r>
              <a:rPr lang="en-US" sz="2296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98284" y="4623422"/>
            <a:ext cx="6814826" cy="359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8556" indent="-214278" lvl="1">
              <a:lnSpc>
                <a:spcPts val="2243"/>
              </a:lnSpc>
              <a:buAutoNum type="arabicPeriod" startAt="1"/>
            </a:pPr>
            <a:r>
              <a:rPr lang="en-US" b="true" sz="1984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Selección de variables relevantes: 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Foco en “ubicación” y factores asociados.</a:t>
            </a:r>
          </a:p>
          <a:p>
            <a:pPr algn="just" marL="428556" indent="-214278" lvl="1">
              <a:lnSpc>
                <a:spcPts val="2243"/>
              </a:lnSpc>
              <a:buAutoNum type="arabicPeriod" startAt="1"/>
            </a:pPr>
            <a:r>
              <a:rPr lang="en-US" b="true" sz="1984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Limpieza de datos: 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Conversión de tipos, tratamiento de nulos y duplicados.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</a:p>
          <a:p>
            <a:pPr algn="just" marL="428556" indent="-214278" lvl="1">
              <a:lnSpc>
                <a:spcPts val="2243"/>
              </a:lnSpc>
              <a:buAutoNum type="arabicPeriod" startAt="1"/>
            </a:pPr>
            <a:r>
              <a:rPr lang="en-US" b="true" sz="1984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Análisis exploratorio descriptivo: 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Patrones por zona (rural, urbana, centro poblado). Visualización con gráficos y dashboards.</a:t>
            </a:r>
          </a:p>
          <a:p>
            <a:pPr algn="just" marL="428556" indent="-214278" lvl="1">
              <a:lnSpc>
                <a:spcPts val="2243"/>
              </a:lnSpc>
              <a:buAutoNum type="arabicPeriod" startAt="1"/>
            </a:pPr>
            <a:r>
              <a:rPr lang="en-US" b="true" sz="1984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Modelado predictivo con Machine Learning: 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Árbol de decisión y regresión logística. Variables: origen y ubicación del accidente.</a:t>
            </a:r>
          </a:p>
          <a:p>
            <a:pPr algn="just" marL="428556" indent="-214278" lvl="1">
              <a:lnSpc>
                <a:spcPts val="2243"/>
              </a:lnSpc>
              <a:buAutoNum type="arabicPeriod" startAt="1"/>
            </a:pPr>
            <a:r>
              <a:rPr lang="en-US" b="true" sz="1984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Visualización e interpretación: </a:t>
            </a:r>
            <a:r>
              <a:rPr lang="en-US" sz="1984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Dashboards interactivos en Tableau. Recomendaciones según tipo de zona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568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065788" cy="2463780"/>
          </a:xfrm>
          <a:custGeom>
            <a:avLst/>
            <a:gdLst/>
            <a:ahLst/>
            <a:cxnLst/>
            <a:rect r="r" b="b" t="t" l="l"/>
            <a:pathLst>
              <a:path h="2463780" w="5065788">
                <a:moveTo>
                  <a:pt x="0" y="0"/>
                </a:moveTo>
                <a:lnTo>
                  <a:pt x="5065788" y="0"/>
                </a:lnTo>
                <a:lnTo>
                  <a:pt x="5065788" y="2463780"/>
                </a:lnTo>
                <a:lnTo>
                  <a:pt x="0" y="246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35" t="-47341" r="-5644" b="-855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839" y="2892660"/>
            <a:ext cx="11301259" cy="6342832"/>
          </a:xfrm>
          <a:custGeom>
            <a:avLst/>
            <a:gdLst/>
            <a:ahLst/>
            <a:cxnLst/>
            <a:rect r="r" b="b" t="t" l="l"/>
            <a:pathLst>
              <a:path h="6342832" w="11301259">
                <a:moveTo>
                  <a:pt x="0" y="0"/>
                </a:moveTo>
                <a:lnTo>
                  <a:pt x="11301259" y="0"/>
                </a:lnTo>
                <a:lnTo>
                  <a:pt x="11301259" y="6342832"/>
                </a:lnTo>
                <a:lnTo>
                  <a:pt x="0" y="634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63487" y="840354"/>
            <a:ext cx="12240939" cy="10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2"/>
              </a:lnSpc>
            </a:pPr>
            <a:r>
              <a:rPr lang="en-US" sz="830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80317" y="2149900"/>
            <a:ext cx="4893954" cy="62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219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Accidentes Eléctricos por Zona (2010–2020)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47528" y="3457955"/>
            <a:ext cx="3765891" cy="168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2100" b="tru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Zonas rurales</a:t>
            </a:r>
          </a:p>
          <a:p>
            <a:pPr algn="l" marL="453406" indent="-226703" lvl="1">
              <a:lnSpc>
                <a:spcPts val="2373"/>
              </a:lnSpc>
              <a:buFont typeface="Arial"/>
              <a:buChar char="•"/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Terreno difícil</a:t>
            </a:r>
          </a:p>
          <a:p>
            <a:pPr algn="l" marL="453406" indent="-226703" lvl="1">
              <a:lnSpc>
                <a:spcPts val="2373"/>
              </a:lnSpc>
              <a:buFont typeface="Arial"/>
              <a:buChar char="•"/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Infraestructura limitada</a:t>
            </a:r>
          </a:p>
          <a:p>
            <a:pPr algn="l" marL="453406" indent="-226703" lvl="1">
              <a:lnSpc>
                <a:spcPts val="2373"/>
              </a:lnSpc>
              <a:buFont typeface="Arial"/>
              <a:buChar char="•"/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Escasez de técnicos</a:t>
            </a:r>
          </a:p>
          <a:p>
            <a:pPr algn="l">
              <a:lnSpc>
                <a:spcPts val="1695"/>
              </a:lnSpc>
            </a:pPr>
            <a:r>
              <a:rPr lang="en-US" sz="15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R</a:t>
            </a:r>
            <a:r>
              <a:rPr lang="en-US" sz="1500" i="true">
                <a:solidFill>
                  <a:srgbClr val="3A322B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ef: Constru Redes Eléctricas, 2024</a:t>
            </a:r>
          </a:p>
          <a:p>
            <a:pPr algn="l">
              <a:lnSpc>
                <a:spcPts val="237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947528" y="5641634"/>
            <a:ext cx="3765891" cy="147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2100" b="tru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Sectores urbanos</a:t>
            </a:r>
          </a:p>
          <a:p>
            <a:pPr algn="l" marL="453406" indent="-226703" lvl="1">
              <a:lnSpc>
                <a:spcPts val="2373"/>
              </a:lnSpc>
              <a:buFont typeface="Arial"/>
              <a:buChar char="•"/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Alta densidad</a:t>
            </a:r>
          </a:p>
          <a:p>
            <a:pPr algn="l" marL="453406" indent="-226703" lvl="1">
              <a:lnSpc>
                <a:spcPts val="2373"/>
              </a:lnSpc>
              <a:buFont typeface="Arial"/>
              <a:buChar char="•"/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Instalaciones envejecidas</a:t>
            </a:r>
          </a:p>
          <a:p>
            <a:pPr algn="l" marL="453406" indent="-226703" lvl="1">
              <a:lnSpc>
                <a:spcPts val="2373"/>
              </a:lnSpc>
              <a:buFont typeface="Arial"/>
              <a:buChar char="•"/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May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or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u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so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de la 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red</a:t>
            </a:r>
          </a:p>
          <a:p>
            <a:pPr algn="l">
              <a:lnSpc>
                <a:spcPts val="237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947528" y="7612929"/>
            <a:ext cx="3765891" cy="118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2100" b="tru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Centros poblados</a:t>
            </a:r>
          </a:p>
          <a:p>
            <a:pPr algn="l" marL="453406" indent="-226703" lvl="1">
              <a:lnSpc>
                <a:spcPts val="2373"/>
              </a:lnSpc>
              <a:buFont typeface="Arial"/>
              <a:buChar char="•"/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Baja incidencia</a:t>
            </a:r>
          </a:p>
          <a:p>
            <a:pPr algn="l" marL="453406" indent="-226703" lvl="1">
              <a:lnSpc>
                <a:spcPts val="2373"/>
              </a:lnSpc>
              <a:buFont typeface="Arial"/>
              <a:buChar char="•"/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Dinámica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dife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rente</a:t>
            </a:r>
          </a:p>
          <a:p>
            <a:pPr algn="l">
              <a:lnSpc>
                <a:spcPts val="237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568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5620" y="3268762"/>
            <a:ext cx="7868031" cy="5989538"/>
          </a:xfrm>
          <a:custGeom>
            <a:avLst/>
            <a:gdLst/>
            <a:ahLst/>
            <a:cxnLst/>
            <a:rect r="r" b="b" t="t" l="l"/>
            <a:pathLst>
              <a:path h="5989538" w="7868031">
                <a:moveTo>
                  <a:pt x="0" y="0"/>
                </a:moveTo>
                <a:lnTo>
                  <a:pt x="7868031" y="0"/>
                </a:lnTo>
                <a:lnTo>
                  <a:pt x="7868031" y="5989538"/>
                </a:lnTo>
                <a:lnTo>
                  <a:pt x="0" y="598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5253" y="328892"/>
            <a:ext cx="5065788" cy="2463780"/>
          </a:xfrm>
          <a:custGeom>
            <a:avLst/>
            <a:gdLst/>
            <a:ahLst/>
            <a:cxnLst/>
            <a:rect r="r" b="b" t="t" l="l"/>
            <a:pathLst>
              <a:path h="2463780" w="5065788">
                <a:moveTo>
                  <a:pt x="0" y="0"/>
                </a:moveTo>
                <a:lnTo>
                  <a:pt x="5065788" y="0"/>
                </a:lnTo>
                <a:lnTo>
                  <a:pt x="5065788" y="2463780"/>
                </a:lnTo>
                <a:lnTo>
                  <a:pt x="0" y="2463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35" t="-47341" r="-5644" b="-8557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41628" y="1266825"/>
            <a:ext cx="12240939" cy="10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2"/>
              </a:lnSpc>
            </a:pPr>
            <a:r>
              <a:rPr lang="en-US" sz="830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80317" y="2149900"/>
            <a:ext cx="4893954" cy="31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219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Accidentes por año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6037" y="3287812"/>
            <a:ext cx="7774057" cy="59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3"/>
              </a:lnSpc>
            </a:pPr>
            <a:r>
              <a:rPr lang="en-US" sz="2100" b="tru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Picos de diversidad de accidentes: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2011,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2012, 2014, 2015, 2017, 2018.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6037" y="4553330"/>
            <a:ext cx="7774057" cy="29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2100" b="tru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Lesión más común:</a:t>
            </a:r>
            <a:r>
              <a:rPr lang="en-US" sz="2100" b="tru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Quemaduras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6037" y="5162550"/>
            <a:ext cx="7774057" cy="29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2100" b="tru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Causa más crítica: 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Contacto directo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(presente todos los años)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16037" y="5968636"/>
            <a:ext cx="7774057" cy="59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3"/>
              </a:lnSpc>
            </a:pPr>
            <a:r>
              <a:rPr lang="en-US" sz="2100" b="tru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Otras causas frecuentes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: Arco eléctrico, cortocircuito, sobrecarga, equipos defectuosos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16037" y="7200574"/>
            <a:ext cx="7774057" cy="172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73"/>
              </a:lnSpc>
              <a:spcBef>
                <a:spcPct val="0"/>
              </a:spcBef>
            </a:pPr>
            <a:r>
              <a:rPr lang="en-US" sz="2012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Uno de los factores que puede contribuir a esta situación en zonas rurales es la escasez de técnicos capacitados. Se requiere formación especializada para realizar el mantenimiento de redes eléctricas de manera segura y eficaz, pero atraer y retener a este personal en zonas remotas representa un reto significativo (Constru Redes Eléctricas, 2024).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568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5253" y="328892"/>
            <a:ext cx="5065788" cy="2463780"/>
          </a:xfrm>
          <a:custGeom>
            <a:avLst/>
            <a:gdLst/>
            <a:ahLst/>
            <a:cxnLst/>
            <a:rect r="r" b="b" t="t" l="l"/>
            <a:pathLst>
              <a:path h="2463780" w="5065788">
                <a:moveTo>
                  <a:pt x="0" y="0"/>
                </a:moveTo>
                <a:lnTo>
                  <a:pt x="5065788" y="0"/>
                </a:lnTo>
                <a:lnTo>
                  <a:pt x="5065788" y="2463780"/>
                </a:lnTo>
                <a:lnTo>
                  <a:pt x="0" y="246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35" t="-47341" r="-5644" b="-855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797" y="3095156"/>
            <a:ext cx="9128053" cy="5762083"/>
          </a:xfrm>
          <a:custGeom>
            <a:avLst/>
            <a:gdLst/>
            <a:ahLst/>
            <a:cxnLst/>
            <a:rect r="r" b="b" t="t" l="l"/>
            <a:pathLst>
              <a:path h="5762083" w="9128053">
                <a:moveTo>
                  <a:pt x="0" y="0"/>
                </a:moveTo>
                <a:lnTo>
                  <a:pt x="9128052" y="0"/>
                </a:lnTo>
                <a:lnTo>
                  <a:pt x="9128052" y="5762083"/>
                </a:lnTo>
                <a:lnTo>
                  <a:pt x="0" y="5762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41628" y="1266825"/>
            <a:ext cx="12240939" cy="10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2"/>
              </a:lnSpc>
            </a:pPr>
            <a:r>
              <a:rPr lang="en-US" sz="830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78683" y="4109448"/>
            <a:ext cx="4893954" cy="38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3"/>
              </a:lnSpc>
            </a:pPr>
            <a:r>
              <a:rPr lang="en-US" sz="269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Accidentes por origen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20769" y="5483241"/>
            <a:ext cx="7774057" cy="177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406" indent="-226703" lvl="1">
              <a:lnSpc>
                <a:spcPts val="2373"/>
              </a:lnSpc>
              <a:buFont typeface="Arial"/>
              <a:buChar char="•"/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Alta frecuencia de "origen no especificado"</a:t>
            </a:r>
          </a:p>
          <a:p>
            <a:pPr algn="just">
              <a:lnSpc>
                <a:spcPts val="2373"/>
              </a:lnSpc>
            </a:pPr>
          </a:p>
          <a:p>
            <a:pPr algn="just" marL="453406" indent="-226703" lvl="1">
              <a:lnSpc>
                <a:spcPts val="2373"/>
              </a:lnSpc>
              <a:buFont typeface="Arial"/>
              <a:buChar char="•"/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Principalmente en zonas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rurales</a:t>
            </a: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y urbanas</a:t>
            </a:r>
          </a:p>
          <a:p>
            <a:pPr algn="just">
              <a:lnSpc>
                <a:spcPts val="2373"/>
              </a:lnSpc>
            </a:pPr>
          </a:p>
          <a:p>
            <a:pPr algn="just" marL="453406" indent="-226703" lvl="1">
              <a:lnSpc>
                <a:spcPts val="2373"/>
              </a:lnSpc>
              <a:buFont typeface="Arial"/>
              <a:buChar char="•"/>
            </a:pPr>
            <a:r>
              <a:rPr lang="en-US" sz="21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Dificulta diseñar estrategias de prevención efectivas</a:t>
            </a:r>
          </a:p>
          <a:p>
            <a:pPr algn="just">
              <a:lnSpc>
                <a:spcPts val="237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568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092675" cy="1990501"/>
          </a:xfrm>
          <a:custGeom>
            <a:avLst/>
            <a:gdLst/>
            <a:ahLst/>
            <a:cxnLst/>
            <a:rect r="r" b="b" t="t" l="l"/>
            <a:pathLst>
              <a:path h="1990501" w="4092675">
                <a:moveTo>
                  <a:pt x="0" y="0"/>
                </a:moveTo>
                <a:lnTo>
                  <a:pt x="4092675" y="0"/>
                </a:lnTo>
                <a:lnTo>
                  <a:pt x="4092675" y="1990501"/>
                </a:lnTo>
                <a:lnTo>
                  <a:pt x="0" y="1990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35" t="-47341" r="-5644" b="-855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92766" y="2182491"/>
            <a:ext cx="5919159" cy="3055766"/>
          </a:xfrm>
          <a:custGeom>
            <a:avLst/>
            <a:gdLst/>
            <a:ahLst/>
            <a:cxnLst/>
            <a:rect r="r" b="b" t="t" l="l"/>
            <a:pathLst>
              <a:path h="3055766" w="5919159">
                <a:moveTo>
                  <a:pt x="0" y="0"/>
                </a:moveTo>
                <a:lnTo>
                  <a:pt x="5919159" y="0"/>
                </a:lnTo>
                <a:lnTo>
                  <a:pt x="5919159" y="3055766"/>
                </a:lnTo>
                <a:lnTo>
                  <a:pt x="0" y="3055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19456" y="4620785"/>
            <a:ext cx="4439844" cy="2297619"/>
          </a:xfrm>
          <a:custGeom>
            <a:avLst/>
            <a:gdLst/>
            <a:ahLst/>
            <a:cxnLst/>
            <a:rect r="r" b="b" t="t" l="l"/>
            <a:pathLst>
              <a:path h="2297619" w="4439844">
                <a:moveTo>
                  <a:pt x="0" y="0"/>
                </a:moveTo>
                <a:lnTo>
                  <a:pt x="4439844" y="0"/>
                </a:lnTo>
                <a:lnTo>
                  <a:pt x="4439844" y="2297619"/>
                </a:lnTo>
                <a:lnTo>
                  <a:pt x="0" y="2297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249463"/>
            <a:ext cx="7152352" cy="4609293"/>
          </a:xfrm>
          <a:custGeom>
            <a:avLst/>
            <a:gdLst/>
            <a:ahLst/>
            <a:cxnLst/>
            <a:rect r="r" b="b" t="t" l="l"/>
            <a:pathLst>
              <a:path h="4609293" w="7152352">
                <a:moveTo>
                  <a:pt x="0" y="0"/>
                </a:moveTo>
                <a:lnTo>
                  <a:pt x="7152352" y="0"/>
                </a:lnTo>
                <a:lnTo>
                  <a:pt x="7152352" y="4609294"/>
                </a:lnTo>
                <a:lnTo>
                  <a:pt x="0" y="460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05633" y="4620785"/>
            <a:ext cx="6998485" cy="415342"/>
            <a:chOff x="0" y="0"/>
            <a:chExt cx="1843222" cy="109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3223" cy="109390"/>
            </a:xfrm>
            <a:custGeom>
              <a:avLst/>
              <a:gdLst/>
              <a:ahLst/>
              <a:cxnLst/>
              <a:rect r="r" b="b" t="t" l="l"/>
              <a:pathLst>
                <a:path h="109390" w="1843223">
                  <a:moveTo>
                    <a:pt x="0" y="0"/>
                  </a:moveTo>
                  <a:lnTo>
                    <a:pt x="1843223" y="0"/>
                  </a:lnTo>
                  <a:lnTo>
                    <a:pt x="1843223" y="109390"/>
                  </a:lnTo>
                  <a:lnTo>
                    <a:pt x="0" y="109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3C10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43222" cy="147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92675" y="985435"/>
            <a:ext cx="12190288" cy="83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1"/>
              </a:lnSpc>
            </a:pPr>
            <a:r>
              <a:rPr lang="en-US" sz="6768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Machine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5633" y="7137479"/>
            <a:ext cx="16001748" cy="23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A322B"/>
                </a:solidFill>
                <a:latin typeface="Open Sans 1"/>
                <a:ea typeface="Open Sans 1"/>
                <a:cs typeface="Open Sans 1"/>
                <a:sym typeface="Open Sans 1"/>
              </a:rPr>
              <a:t>E</a:t>
            </a:r>
            <a:r>
              <a:rPr lang="en-US" sz="1899">
                <a:solidFill>
                  <a:srgbClr val="3A322B"/>
                </a:solidFill>
                <a:latin typeface="Open Sans 1"/>
                <a:ea typeface="Open Sans 1"/>
                <a:cs typeface="Open Sans 1"/>
                <a:sym typeface="Open Sans 1"/>
              </a:rPr>
              <a:t>n el modelo de árbol de decisión entrenado para predecir el tipo de accidente eléctrico a partir del año y la zona, se observa que la ubicación geográfica sí influye en el tipo de accidente registrado. El modelo logró una precisión aceptable (62%) y evidenció patrones consistentes según la zona.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3A322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Los datos revelaron que: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A322B"/>
                </a:solidFill>
                <a:latin typeface="Open Sans 1"/>
                <a:ea typeface="Open Sans 1"/>
                <a:cs typeface="Open Sans 1"/>
                <a:sym typeface="Open Sans 1"/>
              </a:rPr>
              <a:t>En zonas rurales, los accidentes más frecuentes y mejor predichos por el modelo están asociados a </a:t>
            </a:r>
            <a:r>
              <a:rPr lang="en-US" b="true" sz="1899">
                <a:solidFill>
                  <a:srgbClr val="3A322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quemaduras, </a:t>
            </a:r>
            <a:r>
              <a:rPr lang="en-US" sz="1899">
                <a:solidFill>
                  <a:srgbClr val="3A322B"/>
                </a:solidFill>
                <a:latin typeface="Open Sans 1"/>
                <a:ea typeface="Open Sans 1"/>
                <a:cs typeface="Open Sans 1"/>
                <a:sym typeface="Open Sans 1"/>
              </a:rPr>
              <a:t>que comúnmente se relacionan con contacto directo con líneas eléctricas o equipos sin aislamiento.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568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092675" cy="1990501"/>
          </a:xfrm>
          <a:custGeom>
            <a:avLst/>
            <a:gdLst/>
            <a:ahLst/>
            <a:cxnLst/>
            <a:rect r="r" b="b" t="t" l="l"/>
            <a:pathLst>
              <a:path h="1990501" w="4092675">
                <a:moveTo>
                  <a:pt x="0" y="0"/>
                </a:moveTo>
                <a:lnTo>
                  <a:pt x="4092675" y="0"/>
                </a:lnTo>
                <a:lnTo>
                  <a:pt x="4092675" y="1990501"/>
                </a:lnTo>
                <a:lnTo>
                  <a:pt x="0" y="1990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35" t="-47341" r="-5644" b="-855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88438"/>
            <a:ext cx="4848191" cy="3648264"/>
          </a:xfrm>
          <a:custGeom>
            <a:avLst/>
            <a:gdLst/>
            <a:ahLst/>
            <a:cxnLst/>
            <a:rect r="r" b="b" t="t" l="l"/>
            <a:pathLst>
              <a:path h="3648264" w="4848191">
                <a:moveTo>
                  <a:pt x="0" y="0"/>
                </a:moveTo>
                <a:lnTo>
                  <a:pt x="4848191" y="0"/>
                </a:lnTo>
                <a:lnTo>
                  <a:pt x="4848191" y="3648263"/>
                </a:lnTo>
                <a:lnTo>
                  <a:pt x="0" y="364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203" y="6350183"/>
            <a:ext cx="5429119" cy="2712007"/>
          </a:xfrm>
          <a:custGeom>
            <a:avLst/>
            <a:gdLst/>
            <a:ahLst/>
            <a:cxnLst/>
            <a:rect r="r" b="b" t="t" l="l"/>
            <a:pathLst>
              <a:path h="2712007" w="5429119">
                <a:moveTo>
                  <a:pt x="0" y="0"/>
                </a:moveTo>
                <a:lnTo>
                  <a:pt x="5429119" y="0"/>
                </a:lnTo>
                <a:lnTo>
                  <a:pt x="5429119" y="2712007"/>
                </a:lnTo>
                <a:lnTo>
                  <a:pt x="0" y="2712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0" t="0" r="-33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99534" y="2787925"/>
            <a:ext cx="5736168" cy="4029892"/>
          </a:xfrm>
          <a:custGeom>
            <a:avLst/>
            <a:gdLst/>
            <a:ahLst/>
            <a:cxnLst/>
            <a:rect r="r" b="b" t="t" l="l"/>
            <a:pathLst>
              <a:path h="4029892" w="5736168">
                <a:moveTo>
                  <a:pt x="0" y="0"/>
                </a:moveTo>
                <a:lnTo>
                  <a:pt x="5736168" y="0"/>
                </a:lnTo>
                <a:lnTo>
                  <a:pt x="5736168" y="4029892"/>
                </a:lnTo>
                <a:lnTo>
                  <a:pt x="0" y="4029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406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92675" y="985435"/>
            <a:ext cx="12190288" cy="83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1"/>
              </a:lnSpc>
            </a:pPr>
            <a:r>
              <a:rPr lang="en-US" sz="6768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47217" y="7550849"/>
            <a:ext cx="10612083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3A322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Esto respalda la hipótesis: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A322B"/>
                </a:solidFill>
                <a:latin typeface="Open Sans 1"/>
                <a:ea typeface="Open Sans 1"/>
                <a:cs typeface="Open Sans 1"/>
                <a:sym typeface="Open Sans 1"/>
              </a:rPr>
              <a:t>Las causas de accidentes varían según la ubicación, siendo el contacto directo más frecuente en zonas rurales y fallos técnicos como sobrecarga o deterioro más comunes en áreas urbanas.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13913" y="2509333"/>
            <a:ext cx="4645387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3A322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El modelo de regresión logística logró predecir la causa del accidente a partir del origen y la ubicación, con una precisión global del 45%.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13913" y="4460708"/>
            <a:ext cx="4645387" cy="299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A322B"/>
                </a:solidFill>
                <a:latin typeface="Open Sans 1"/>
                <a:ea typeface="Open Sans 1"/>
                <a:cs typeface="Open Sans 1"/>
                <a:sym typeface="Open Sans 1"/>
              </a:rPr>
              <a:t>Se identificaron diferencias claras entre zonas: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3A322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Contacto directo </a:t>
            </a:r>
            <a:r>
              <a:rPr lang="en-US" sz="1899">
                <a:solidFill>
                  <a:srgbClr val="3A322B"/>
                </a:solidFill>
                <a:latin typeface="Open Sans 1"/>
                <a:ea typeface="Open Sans 1"/>
                <a:cs typeface="Open Sans 1"/>
                <a:sym typeface="Open Sans 1"/>
              </a:rPr>
              <a:t>tuvo una precisión del 67%, común en áreas rurales.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3A322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Rayos</a:t>
            </a:r>
            <a:r>
              <a:rPr lang="en-US" sz="1899">
                <a:solidFill>
                  <a:srgbClr val="3A322B"/>
                </a:solidFill>
                <a:latin typeface="Open Sans 1"/>
                <a:ea typeface="Open Sans 1"/>
                <a:cs typeface="Open Sans 1"/>
                <a:sym typeface="Open Sans 1"/>
              </a:rPr>
              <a:t> alcanzó una precisión del 67%, asociado a zonas rurales abiertas.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6761681" y="4093024"/>
            <a:ext cx="5574020" cy="289148"/>
            <a:chOff x="0" y="0"/>
            <a:chExt cx="1468055" cy="761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8055" cy="76154"/>
            </a:xfrm>
            <a:custGeom>
              <a:avLst/>
              <a:gdLst/>
              <a:ahLst/>
              <a:cxnLst/>
              <a:rect r="r" b="b" t="t" l="l"/>
              <a:pathLst>
                <a:path h="76154" w="1468055">
                  <a:moveTo>
                    <a:pt x="0" y="0"/>
                  </a:moveTo>
                  <a:lnTo>
                    <a:pt x="1468055" y="0"/>
                  </a:lnTo>
                  <a:lnTo>
                    <a:pt x="1468055" y="76154"/>
                  </a:lnTo>
                  <a:lnTo>
                    <a:pt x="0" y="761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3C10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68055" cy="114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77745" y="5143500"/>
            <a:ext cx="5298369" cy="289148"/>
            <a:chOff x="0" y="0"/>
            <a:chExt cx="1395455" cy="761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5455" cy="76154"/>
            </a:xfrm>
            <a:custGeom>
              <a:avLst/>
              <a:gdLst/>
              <a:ahLst/>
              <a:cxnLst/>
              <a:rect r="r" b="b" t="t" l="l"/>
              <a:pathLst>
                <a:path h="76154" w="1395455">
                  <a:moveTo>
                    <a:pt x="0" y="0"/>
                  </a:moveTo>
                  <a:lnTo>
                    <a:pt x="1395455" y="0"/>
                  </a:lnTo>
                  <a:lnTo>
                    <a:pt x="1395455" y="76154"/>
                  </a:lnTo>
                  <a:lnTo>
                    <a:pt x="0" y="761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3C10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95455" cy="114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568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907823" y="-139433"/>
            <a:ext cx="7380177" cy="10565865"/>
            <a:chOff x="0" y="0"/>
            <a:chExt cx="10591800" cy="15163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2"/>
              <a:stretch>
                <a:fillRect l="-11233" t="-33476" r="-18771" b="-273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568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93330" y="1657238"/>
            <a:ext cx="10371108" cy="58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9"/>
              </a:lnSpc>
              <a:spcBef>
                <a:spcPct val="0"/>
              </a:spcBef>
            </a:pPr>
            <a:r>
              <a:rPr lang="en-US" b="true" sz="4017">
                <a:solidFill>
                  <a:srgbClr val="384766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Lo que propone Datavoltia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330" y="2710380"/>
            <a:ext cx="9648363" cy="195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12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112"/>
              </a:lnSpc>
              <a:spcBef>
                <a:spcPct val="0"/>
              </a:spcBef>
            </a:pPr>
            <a:r>
              <a:rPr lang="en-US" sz="2754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Otorgar</a:t>
            </a:r>
            <a:r>
              <a:rPr lang="en-US" sz="2754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a la empresa de energía un</a:t>
            </a:r>
            <a:r>
              <a:rPr lang="en-US" sz="2754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dashboard interactivo que identifica las zonas con más accidentes, los perfiles de mayor riesgo y las causas prevenibles.</a:t>
            </a:r>
          </a:p>
          <a:p>
            <a:pPr algn="just" marL="0" indent="0" lvl="0">
              <a:lnSpc>
                <a:spcPts val="311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31200" y="4844114"/>
            <a:ext cx="9910493" cy="195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3726" indent="-296863" lvl="1">
              <a:lnSpc>
                <a:spcPts val="3107"/>
              </a:lnSpc>
              <a:buFont typeface="Arial"/>
              <a:buChar char="•"/>
            </a:pPr>
            <a:r>
              <a:rPr lang="en-US" sz="2750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Propuestas de mejora basadas en datos:</a:t>
            </a:r>
          </a:p>
          <a:p>
            <a:pPr algn="just" marL="593726" indent="-296863" lvl="1">
              <a:lnSpc>
                <a:spcPts val="3107"/>
              </a:lnSpc>
              <a:buFont typeface="Arial"/>
              <a:buChar char="•"/>
            </a:pPr>
            <a:r>
              <a:rPr lang="en-US" sz="2750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Campañas educativas en zonas de alto riesgo</a:t>
            </a:r>
          </a:p>
          <a:p>
            <a:pPr algn="just" marL="593726" indent="-296863" lvl="1">
              <a:lnSpc>
                <a:spcPts val="3107"/>
              </a:lnSpc>
              <a:buFont typeface="Arial"/>
              <a:buChar char="•"/>
            </a:pPr>
            <a:r>
              <a:rPr lang="en-US" sz="2750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Protocolos específicos para operarios contratistas</a:t>
            </a:r>
          </a:p>
          <a:p>
            <a:pPr algn="just" marL="593726" indent="-296863" lvl="1">
              <a:lnSpc>
                <a:spcPts val="3107"/>
              </a:lnSpc>
              <a:buFont typeface="Arial"/>
              <a:buChar char="•"/>
            </a:pPr>
            <a:r>
              <a:rPr lang="en-US" sz="2750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Alertas preventivas según condiciones climáticas</a:t>
            </a:r>
            <a:r>
              <a:rPr lang="en-US" sz="2750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 (futuras automatizaciones)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907823" y="-657237"/>
            <a:ext cx="9223517" cy="10741590"/>
            <a:chOff x="0" y="0"/>
            <a:chExt cx="2429239" cy="28290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29239" cy="2829061"/>
            </a:xfrm>
            <a:custGeom>
              <a:avLst/>
              <a:gdLst/>
              <a:ahLst/>
              <a:cxnLst/>
              <a:rect r="r" b="b" t="t" l="l"/>
              <a:pathLst>
                <a:path h="2829061" w="2429239">
                  <a:moveTo>
                    <a:pt x="0" y="0"/>
                  </a:moveTo>
                  <a:lnTo>
                    <a:pt x="2429239" y="0"/>
                  </a:lnTo>
                  <a:lnTo>
                    <a:pt x="2429239" y="2829061"/>
                  </a:lnTo>
                  <a:lnTo>
                    <a:pt x="0" y="2829061"/>
                  </a:lnTo>
                  <a:close/>
                </a:path>
              </a:pathLst>
            </a:custGeom>
            <a:solidFill>
              <a:srgbClr val="384766">
                <a:alpha val="4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29239" cy="2867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557262" y="-55426"/>
            <a:ext cx="4730738" cy="2300827"/>
          </a:xfrm>
          <a:custGeom>
            <a:avLst/>
            <a:gdLst/>
            <a:ahLst/>
            <a:cxnLst/>
            <a:rect r="r" b="b" t="t" l="l"/>
            <a:pathLst>
              <a:path h="2300827" w="4730738">
                <a:moveTo>
                  <a:pt x="0" y="0"/>
                </a:moveTo>
                <a:lnTo>
                  <a:pt x="4730738" y="0"/>
                </a:lnTo>
                <a:lnTo>
                  <a:pt x="4730738" y="2300827"/>
                </a:lnTo>
                <a:lnTo>
                  <a:pt x="0" y="2300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35" t="-47341" r="-5644" b="-85573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333605" y="3878809"/>
            <a:ext cx="11548301" cy="177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7499" b="true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“Lo imposible solo tarda un poco más”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16474" y="842183"/>
            <a:ext cx="10871526" cy="63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79"/>
              </a:lnSpc>
              <a:spcBef>
                <a:spcPct val="0"/>
              </a:spcBef>
            </a:pPr>
            <a:r>
              <a:rPr lang="en-US" b="true" sz="4406" strike="noStrike" u="none">
                <a:solidFill>
                  <a:srgbClr val="384766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IMPACTO Y VISION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76130" y="7675363"/>
            <a:ext cx="10531298" cy="165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Si nuestras recomendaciones se aplican, se podrían reducir significativamente los accidentes.</a:t>
            </a:r>
          </a:p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Cada punto en los dashboard representa una persona, una familia. Y cada medida que proponemos es una oportunidad para evitar el siguiente accidente.</a:t>
            </a:r>
          </a:p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"Porque la energía mueve al país, pero debe hacerlo de forma segura."</a:t>
            </a:r>
          </a:p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585355" y="-506160"/>
            <a:ext cx="7380177" cy="10565865"/>
            <a:chOff x="0" y="0"/>
            <a:chExt cx="10591800" cy="15163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2"/>
              <a:stretch>
                <a:fillRect l="-27748" t="0" r="-871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585355" y="-454590"/>
            <a:ext cx="7380177" cy="10741590"/>
            <a:chOff x="0" y="0"/>
            <a:chExt cx="1943750" cy="28290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43750" cy="2829061"/>
            </a:xfrm>
            <a:custGeom>
              <a:avLst/>
              <a:gdLst/>
              <a:ahLst/>
              <a:cxnLst/>
              <a:rect r="r" b="b" t="t" l="l"/>
              <a:pathLst>
                <a:path h="2829061" w="1943750">
                  <a:moveTo>
                    <a:pt x="0" y="0"/>
                  </a:moveTo>
                  <a:lnTo>
                    <a:pt x="1943750" y="0"/>
                  </a:lnTo>
                  <a:lnTo>
                    <a:pt x="1943750" y="2829061"/>
                  </a:lnTo>
                  <a:lnTo>
                    <a:pt x="0" y="2829061"/>
                  </a:lnTo>
                  <a:close/>
                </a:path>
              </a:pathLst>
            </a:custGeom>
            <a:solidFill>
              <a:srgbClr val="384766">
                <a:alpha val="4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43750" cy="2867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568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373990" y="1596047"/>
            <a:ext cx="9262313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Con base en los resultados obtenidos, se proponen las siguientes estrategias orientadas a la prevención de accidentes eléctricos y reducción del riesgo, adaptadas a los contextos territoriales identificados: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16474" y="2938437"/>
            <a:ext cx="10219829" cy="197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85"/>
              </a:lnSpc>
              <a:spcBef>
                <a:spcPct val="0"/>
              </a:spcBef>
            </a:pPr>
            <a:r>
              <a:rPr lang="en-US" b="true" sz="1756" strike="noStrike" u="non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Para Zonas Rurales:</a:t>
            </a:r>
          </a:p>
          <a:p>
            <a:pPr algn="just" marL="379303" indent="-189651" lvl="1">
              <a:lnSpc>
                <a:spcPts val="1985"/>
              </a:lnSpc>
              <a:spcBef>
                <a:spcPct val="0"/>
              </a:spcBef>
              <a:buFont typeface="Arial"/>
              <a:buChar char="•"/>
            </a:pPr>
            <a:r>
              <a:rPr lang="en-US" sz="1756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Campañas educativas sobre seguridad eléctrica, enfocadas en trabajadores del sector agrícola y comunidades rurales, que incluyan el reconocimiento de riesgos y la importancia del mantenimiento de redes.</a:t>
            </a:r>
          </a:p>
          <a:p>
            <a:pPr algn="just" marL="379303" indent="-189651" lvl="1">
              <a:lnSpc>
                <a:spcPts val="1985"/>
              </a:lnSpc>
              <a:spcBef>
                <a:spcPct val="0"/>
              </a:spcBef>
              <a:buFont typeface="Arial"/>
              <a:buChar char="•"/>
            </a:pPr>
            <a:r>
              <a:rPr lang="en-US" sz="1756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Distribución y fomento del uso de Equipos de Protección Personal (EPP), especialmente guantes dieléctricos, botas y herramientas aisladas.</a:t>
            </a:r>
          </a:p>
          <a:p>
            <a:pPr algn="just" marL="379303" indent="-189651" lvl="1">
              <a:lnSpc>
                <a:spcPts val="1985"/>
              </a:lnSpc>
              <a:spcBef>
                <a:spcPct val="0"/>
              </a:spcBef>
              <a:buFont typeface="Arial"/>
              <a:buChar char="•"/>
            </a:pPr>
            <a:r>
              <a:rPr lang="en-US" sz="1756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Planes de mantenimiento y modernización de redes eléctricas rurales, priorizando la formalización de instalaciones eléctricas aún informales o improvisadas.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16474" y="5363350"/>
            <a:ext cx="10219829" cy="1730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85"/>
              </a:lnSpc>
              <a:spcBef>
                <a:spcPct val="0"/>
              </a:spcBef>
            </a:pPr>
            <a:r>
              <a:rPr lang="en-US" b="true" sz="1756" strike="noStrike" u="non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Para Zonas Urbanas y Centros Poblados:</a:t>
            </a:r>
          </a:p>
          <a:p>
            <a:pPr algn="just" marL="379303" indent="-189651" lvl="1">
              <a:lnSpc>
                <a:spcPts val="1985"/>
              </a:lnSpc>
              <a:spcBef>
                <a:spcPct val="0"/>
              </a:spcBef>
              <a:buFont typeface="Arial"/>
              <a:buChar char="•"/>
            </a:pPr>
            <a:r>
              <a:rPr lang="en-US" sz="1756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Inspecciones técnicas periódicas a instalaciones eléctricas en edificios, empresas y zonas residenciales, con enfoque en sobrecargas y deterioro de materiales.</a:t>
            </a:r>
          </a:p>
          <a:p>
            <a:pPr algn="just" marL="379303" indent="-189651" lvl="1">
              <a:lnSpc>
                <a:spcPts val="1985"/>
              </a:lnSpc>
              <a:spcBef>
                <a:spcPct val="0"/>
              </a:spcBef>
              <a:buFont typeface="Arial"/>
              <a:buChar char="•"/>
            </a:pPr>
            <a:r>
              <a:rPr lang="en-US" sz="1756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Capacitación técnica avanzada para electricistas, personal de mantenimiento y empresas sobre normas RETIE y gestión segura de redes eléctricas.</a:t>
            </a:r>
          </a:p>
          <a:p>
            <a:pPr algn="just" marL="379303" indent="-189651" lvl="1">
              <a:lnSpc>
                <a:spcPts val="1985"/>
              </a:lnSpc>
              <a:spcBef>
                <a:spcPct val="0"/>
              </a:spcBef>
              <a:buFont typeface="Arial"/>
              <a:buChar char="•"/>
            </a:pPr>
            <a:r>
              <a:rPr lang="en-US" sz="1756" strike="noStrike" u="none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Monitoreo automatizado de redes en sectores de alta densidad, mediante sensores de sobrecarga y sistemas de alerta temprana para fallos.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97625" y="7713463"/>
            <a:ext cx="4730738" cy="2300827"/>
          </a:xfrm>
          <a:custGeom>
            <a:avLst/>
            <a:gdLst/>
            <a:ahLst/>
            <a:cxnLst/>
            <a:rect r="r" b="b" t="t" l="l"/>
            <a:pathLst>
              <a:path h="2300827" w="4730738">
                <a:moveTo>
                  <a:pt x="0" y="0"/>
                </a:moveTo>
                <a:lnTo>
                  <a:pt x="4730738" y="0"/>
                </a:lnTo>
                <a:lnTo>
                  <a:pt x="4730738" y="2300827"/>
                </a:lnTo>
                <a:lnTo>
                  <a:pt x="0" y="2300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35" t="-47341" r="-5644" b="-85573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6130" y="4627947"/>
            <a:ext cx="13094614" cy="188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79"/>
              </a:lnSpc>
              <a:spcBef>
                <a:spcPct val="0"/>
              </a:spcBef>
            </a:pPr>
            <a:r>
              <a:rPr lang="en-US" b="true" sz="4406" strike="noStrike" u="none">
                <a:solidFill>
                  <a:srgbClr val="384766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“Donde hay datos, hay prevención. Y donde hay prevención, hay vidas salvadas.”</a:t>
            </a:r>
          </a:p>
          <a:p>
            <a:pPr algn="ctr" marL="0" indent="0" lvl="0">
              <a:lnSpc>
                <a:spcPts val="497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623445" y="-507733"/>
            <a:ext cx="3600509" cy="5107105"/>
          </a:xfrm>
          <a:custGeom>
            <a:avLst/>
            <a:gdLst/>
            <a:ahLst/>
            <a:cxnLst/>
            <a:rect r="r" b="b" t="t" l="l"/>
            <a:pathLst>
              <a:path h="5107105" w="3600509">
                <a:moveTo>
                  <a:pt x="0" y="0"/>
                </a:moveTo>
                <a:lnTo>
                  <a:pt x="3600510" y="0"/>
                </a:lnTo>
                <a:lnTo>
                  <a:pt x="3600510" y="5107105"/>
                </a:lnTo>
                <a:lnTo>
                  <a:pt x="0" y="5107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686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06233" y="8764039"/>
            <a:ext cx="16353067" cy="70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0"/>
              </a:lnSpc>
              <a:spcBef>
                <a:spcPct val="0"/>
              </a:spcBef>
            </a:pPr>
            <a:r>
              <a:rPr lang="en-US" sz="2716">
                <a:solidFill>
                  <a:srgbClr val="0B1B2A"/>
                </a:solidFill>
                <a:latin typeface="Questrial"/>
                <a:ea typeface="Questrial"/>
                <a:cs typeface="Questrial"/>
                <a:sym typeface="Questrial"/>
              </a:rPr>
              <a:t>Alexandra Andion, Aracelly Reguillo, Cindy Guevara, Edith Julio, Grace Lastre, Jenny Ruiz, Ketty Ortega, Natalia Avendaño, Nicole Rua y Paula Flores.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6233" y="8120044"/>
            <a:ext cx="282282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B1B2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Team Datavoltia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303974" y="917937"/>
            <a:ext cx="5280185" cy="1800308"/>
          </a:xfrm>
          <a:custGeom>
            <a:avLst/>
            <a:gdLst/>
            <a:ahLst/>
            <a:cxnLst/>
            <a:rect r="r" b="b" t="t" l="l"/>
            <a:pathLst>
              <a:path h="1800308" w="5280185">
                <a:moveTo>
                  <a:pt x="0" y="0"/>
                </a:moveTo>
                <a:lnTo>
                  <a:pt x="5280186" y="0"/>
                </a:lnTo>
                <a:lnTo>
                  <a:pt x="5280186" y="1800308"/>
                </a:lnTo>
                <a:lnTo>
                  <a:pt x="0" y="1800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9611" r="0" b="-10368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0759" y="7110503"/>
            <a:ext cx="5983290" cy="2541052"/>
          </a:xfrm>
          <a:custGeom>
            <a:avLst/>
            <a:gdLst/>
            <a:ahLst/>
            <a:cxnLst/>
            <a:rect r="r" b="b" t="t" l="l"/>
            <a:pathLst>
              <a:path h="2541052" w="5983290">
                <a:moveTo>
                  <a:pt x="0" y="0"/>
                </a:moveTo>
                <a:lnTo>
                  <a:pt x="5983290" y="0"/>
                </a:lnTo>
                <a:lnTo>
                  <a:pt x="5983290" y="2541052"/>
                </a:lnTo>
                <a:lnTo>
                  <a:pt x="0" y="2541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732" r="0" b="-677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63788" y="3392215"/>
            <a:ext cx="8397938" cy="2930164"/>
            <a:chOff x="0" y="0"/>
            <a:chExt cx="2211803" cy="771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11803" cy="771730"/>
            </a:xfrm>
            <a:custGeom>
              <a:avLst/>
              <a:gdLst/>
              <a:ahLst/>
              <a:cxnLst/>
              <a:rect r="r" b="b" t="t" l="l"/>
              <a:pathLst>
                <a:path h="771730" w="2211803">
                  <a:moveTo>
                    <a:pt x="47016" y="0"/>
                  </a:moveTo>
                  <a:lnTo>
                    <a:pt x="2164786" y="0"/>
                  </a:lnTo>
                  <a:cubicBezTo>
                    <a:pt x="2177256" y="0"/>
                    <a:pt x="2189215" y="4953"/>
                    <a:pt x="2198032" y="13771"/>
                  </a:cubicBezTo>
                  <a:cubicBezTo>
                    <a:pt x="2206849" y="22588"/>
                    <a:pt x="2211803" y="34547"/>
                    <a:pt x="2211803" y="47016"/>
                  </a:cubicBezTo>
                  <a:lnTo>
                    <a:pt x="2211803" y="724714"/>
                  </a:lnTo>
                  <a:cubicBezTo>
                    <a:pt x="2211803" y="737184"/>
                    <a:pt x="2206849" y="749142"/>
                    <a:pt x="2198032" y="757960"/>
                  </a:cubicBezTo>
                  <a:cubicBezTo>
                    <a:pt x="2189215" y="766777"/>
                    <a:pt x="2177256" y="771730"/>
                    <a:pt x="2164786" y="771730"/>
                  </a:cubicBezTo>
                  <a:lnTo>
                    <a:pt x="47016" y="771730"/>
                  </a:lnTo>
                  <a:cubicBezTo>
                    <a:pt x="34547" y="771730"/>
                    <a:pt x="22588" y="766777"/>
                    <a:pt x="13771" y="757960"/>
                  </a:cubicBezTo>
                  <a:cubicBezTo>
                    <a:pt x="4953" y="749142"/>
                    <a:pt x="0" y="737184"/>
                    <a:pt x="0" y="724714"/>
                  </a:cubicBezTo>
                  <a:lnTo>
                    <a:pt x="0" y="47016"/>
                  </a:lnTo>
                  <a:cubicBezTo>
                    <a:pt x="0" y="34547"/>
                    <a:pt x="4953" y="22588"/>
                    <a:pt x="13771" y="13771"/>
                  </a:cubicBezTo>
                  <a:cubicBezTo>
                    <a:pt x="22588" y="4953"/>
                    <a:pt x="34547" y="0"/>
                    <a:pt x="47016" y="0"/>
                  </a:cubicBezTo>
                  <a:close/>
                </a:path>
              </a:pathLst>
            </a:custGeom>
            <a:solidFill>
              <a:srgbClr val="F5F8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11803" cy="809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568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35688" y="3947863"/>
            <a:ext cx="2374516" cy="23745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50500" y="3947863"/>
            <a:ext cx="2374516" cy="237451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156973" y="1619224"/>
            <a:ext cx="2093527" cy="2093527"/>
          </a:xfrm>
          <a:custGeom>
            <a:avLst/>
            <a:gdLst/>
            <a:ahLst/>
            <a:cxnLst/>
            <a:rect r="r" b="b" t="t" l="l"/>
            <a:pathLst>
              <a:path h="2093527" w="2093527">
                <a:moveTo>
                  <a:pt x="0" y="0"/>
                </a:moveTo>
                <a:lnTo>
                  <a:pt x="2093527" y="0"/>
                </a:lnTo>
                <a:lnTo>
                  <a:pt x="2093527" y="2093528"/>
                </a:lnTo>
                <a:lnTo>
                  <a:pt x="0" y="20935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40806" y="1658509"/>
            <a:ext cx="2093527" cy="2093527"/>
          </a:xfrm>
          <a:custGeom>
            <a:avLst/>
            <a:gdLst/>
            <a:ahLst/>
            <a:cxnLst/>
            <a:rect r="r" b="b" t="t" l="l"/>
            <a:pathLst>
              <a:path h="2093527" w="2093527">
                <a:moveTo>
                  <a:pt x="0" y="0"/>
                </a:moveTo>
                <a:lnTo>
                  <a:pt x="2093527" y="0"/>
                </a:lnTo>
                <a:lnTo>
                  <a:pt x="2093527" y="2093528"/>
                </a:lnTo>
                <a:lnTo>
                  <a:pt x="0" y="2093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90307" y="1619224"/>
            <a:ext cx="2172097" cy="2172097"/>
          </a:xfrm>
          <a:custGeom>
            <a:avLst/>
            <a:gdLst/>
            <a:ahLst/>
            <a:cxnLst/>
            <a:rect r="r" b="b" t="t" l="l"/>
            <a:pathLst>
              <a:path h="2172097" w="2172097">
                <a:moveTo>
                  <a:pt x="0" y="0"/>
                </a:moveTo>
                <a:lnTo>
                  <a:pt x="2172097" y="0"/>
                </a:lnTo>
                <a:lnTo>
                  <a:pt x="2172097" y="2172098"/>
                </a:lnTo>
                <a:lnTo>
                  <a:pt x="0" y="21720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50638" y="4591216"/>
            <a:ext cx="10986724" cy="173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9"/>
              </a:lnSpc>
            </a:pPr>
            <a:r>
              <a:rPr lang="en-US" sz="4017" b="true">
                <a:solidFill>
                  <a:srgbClr val="384766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“Somos un clúster de análisis de datos que convierte estadísticas en prevención”</a:t>
            </a:r>
          </a:p>
          <a:p>
            <a:pPr algn="ctr">
              <a:lnSpc>
                <a:spcPts val="453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03974" y="917937"/>
            <a:ext cx="5280185" cy="1800308"/>
          </a:xfrm>
          <a:custGeom>
            <a:avLst/>
            <a:gdLst/>
            <a:ahLst/>
            <a:cxnLst/>
            <a:rect r="r" b="b" t="t" l="l"/>
            <a:pathLst>
              <a:path h="1800308" w="5280185">
                <a:moveTo>
                  <a:pt x="0" y="0"/>
                </a:moveTo>
                <a:lnTo>
                  <a:pt x="5280186" y="0"/>
                </a:lnTo>
                <a:lnTo>
                  <a:pt x="5280186" y="1800308"/>
                </a:lnTo>
                <a:lnTo>
                  <a:pt x="0" y="1800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611" r="0" b="-1036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8251" y="4580163"/>
            <a:ext cx="11189322" cy="145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05"/>
              </a:lnSpc>
              <a:spcBef>
                <a:spcPct val="0"/>
              </a:spcBef>
            </a:pPr>
            <a:r>
              <a:rPr lang="en-US" b="true" sz="10005" strike="noStrike" u="none">
                <a:solidFill>
                  <a:srgbClr val="384766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¡Muchas</a:t>
            </a:r>
            <a:r>
              <a:rPr lang="en-US" b="true" sz="10005" strike="noStrike" u="none">
                <a:solidFill>
                  <a:srgbClr val="384766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gracias!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82247" y="5143500"/>
            <a:ext cx="2724116" cy="3861712"/>
          </a:xfrm>
          <a:custGeom>
            <a:avLst/>
            <a:gdLst/>
            <a:ahLst/>
            <a:cxnLst/>
            <a:rect r="r" b="b" t="t" l="l"/>
            <a:pathLst>
              <a:path h="3861712" w="2724116">
                <a:moveTo>
                  <a:pt x="0" y="0"/>
                </a:moveTo>
                <a:lnTo>
                  <a:pt x="2724116" y="0"/>
                </a:lnTo>
                <a:lnTo>
                  <a:pt x="2724116" y="3861712"/>
                </a:lnTo>
                <a:lnTo>
                  <a:pt x="0" y="3861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5264">
            <a:off x="-3240901" y="7941385"/>
            <a:ext cx="9001604" cy="1631541"/>
          </a:xfrm>
          <a:custGeom>
            <a:avLst/>
            <a:gdLst/>
            <a:ahLst/>
            <a:cxnLst/>
            <a:rect r="r" b="b" t="t" l="l"/>
            <a:pathLst>
              <a:path h="1631541" w="9001604">
                <a:moveTo>
                  <a:pt x="0" y="0"/>
                </a:moveTo>
                <a:lnTo>
                  <a:pt x="9001604" y="0"/>
                </a:lnTo>
                <a:lnTo>
                  <a:pt x="9001604" y="1631540"/>
                </a:lnTo>
                <a:lnTo>
                  <a:pt x="0" y="1631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686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076901" y="1028700"/>
            <a:ext cx="2182399" cy="796656"/>
            <a:chOff x="0" y="0"/>
            <a:chExt cx="574788" cy="209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4788" cy="209819"/>
            </a:xfrm>
            <a:custGeom>
              <a:avLst/>
              <a:gdLst/>
              <a:ahLst/>
              <a:cxnLst/>
              <a:rect r="r" b="b" t="t" l="l"/>
              <a:pathLst>
                <a:path h="209819" w="574788">
                  <a:moveTo>
                    <a:pt x="104909" y="0"/>
                  </a:moveTo>
                  <a:lnTo>
                    <a:pt x="469879" y="0"/>
                  </a:lnTo>
                  <a:cubicBezTo>
                    <a:pt x="497703" y="0"/>
                    <a:pt x="524387" y="11053"/>
                    <a:pt x="544061" y="30727"/>
                  </a:cubicBezTo>
                  <a:cubicBezTo>
                    <a:pt x="563735" y="50402"/>
                    <a:pt x="574788" y="77086"/>
                    <a:pt x="574788" y="104909"/>
                  </a:cubicBezTo>
                  <a:lnTo>
                    <a:pt x="574788" y="104909"/>
                  </a:lnTo>
                  <a:cubicBezTo>
                    <a:pt x="574788" y="162849"/>
                    <a:pt x="527819" y="209819"/>
                    <a:pt x="469879" y="209819"/>
                  </a:cubicBezTo>
                  <a:lnTo>
                    <a:pt x="104909" y="209819"/>
                  </a:lnTo>
                  <a:cubicBezTo>
                    <a:pt x="77086" y="209819"/>
                    <a:pt x="50402" y="198766"/>
                    <a:pt x="30727" y="179092"/>
                  </a:cubicBezTo>
                  <a:cubicBezTo>
                    <a:pt x="11053" y="159417"/>
                    <a:pt x="0" y="132733"/>
                    <a:pt x="0" y="104909"/>
                  </a:cubicBezTo>
                  <a:lnTo>
                    <a:pt x="0" y="104909"/>
                  </a:lnTo>
                  <a:cubicBezTo>
                    <a:pt x="0" y="77086"/>
                    <a:pt x="11053" y="50402"/>
                    <a:pt x="30727" y="30727"/>
                  </a:cubicBezTo>
                  <a:cubicBezTo>
                    <a:pt x="50402" y="11053"/>
                    <a:pt x="77086" y="0"/>
                    <a:pt x="104909" y="0"/>
                  </a:cubicBezTo>
                  <a:close/>
                </a:path>
              </a:pathLst>
            </a:custGeom>
            <a:solidFill>
              <a:srgbClr val="042B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74788" cy="24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5F8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AÑO 2025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4484" y="486649"/>
            <a:ext cx="4811452" cy="2139338"/>
          </a:xfrm>
          <a:custGeom>
            <a:avLst/>
            <a:gdLst/>
            <a:ahLst/>
            <a:cxnLst/>
            <a:rect r="r" b="b" t="t" l="l"/>
            <a:pathLst>
              <a:path h="2139338" w="4811452">
                <a:moveTo>
                  <a:pt x="0" y="0"/>
                </a:moveTo>
                <a:lnTo>
                  <a:pt x="4811452" y="0"/>
                </a:lnTo>
                <a:lnTo>
                  <a:pt x="4811452" y="2139338"/>
                </a:lnTo>
                <a:lnTo>
                  <a:pt x="0" y="2139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4355" r="0" b="-7054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967268"/>
            <a:ext cx="16230600" cy="87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3706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</a:t>
            </a:r>
            <a:r>
              <a:rPr lang="en-US" sz="3706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ccidentes Eléctricos en Colombia (2010–2020): Un Análisis Exploratorio por Tipo de Ubicación y Factores Asociados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69849" y="5086350"/>
            <a:ext cx="1154830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“Donde hay datos, hay prevención.”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6233" y="8764039"/>
            <a:ext cx="16353067" cy="70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0"/>
              </a:lnSpc>
              <a:spcBef>
                <a:spcPct val="0"/>
              </a:spcBef>
            </a:pPr>
            <a:r>
              <a:rPr lang="en-US" sz="2716">
                <a:solidFill>
                  <a:srgbClr val="0B1B2A"/>
                </a:solidFill>
                <a:latin typeface="Questrial"/>
                <a:ea typeface="Questrial"/>
                <a:cs typeface="Questrial"/>
                <a:sym typeface="Questrial"/>
              </a:rPr>
              <a:t>Alexandra Andion, Aracelly Reguillo, Cindy Guevara, Edith Julio, Grace Lastre, Jenny Ruiz, Ketty Ortega, Natalia Avendaño, Nicole Rua y Paula Flores.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6233" y="8070618"/>
            <a:ext cx="2091531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B1B2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Integrantes: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6445" y="-850777"/>
            <a:ext cx="19974445" cy="5994277"/>
          </a:xfrm>
          <a:custGeom>
            <a:avLst/>
            <a:gdLst/>
            <a:ahLst/>
            <a:cxnLst/>
            <a:rect r="r" b="b" t="t" l="l"/>
            <a:pathLst>
              <a:path h="5994277" w="19974445">
                <a:moveTo>
                  <a:pt x="0" y="0"/>
                </a:moveTo>
                <a:lnTo>
                  <a:pt x="19974445" y="0"/>
                </a:lnTo>
                <a:lnTo>
                  <a:pt x="19974445" y="5994277"/>
                </a:lnTo>
                <a:lnTo>
                  <a:pt x="0" y="5994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921" r="0" b="-8850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9034" y="-923439"/>
            <a:ext cx="18447034" cy="6066939"/>
            <a:chOff x="0" y="0"/>
            <a:chExt cx="4858478" cy="15978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8478" cy="1597877"/>
            </a:xfrm>
            <a:custGeom>
              <a:avLst/>
              <a:gdLst/>
              <a:ahLst/>
              <a:cxnLst/>
              <a:rect r="r" b="b" t="t" l="l"/>
              <a:pathLst>
                <a:path h="1597877" w="4858478">
                  <a:moveTo>
                    <a:pt x="0" y="0"/>
                  </a:moveTo>
                  <a:lnTo>
                    <a:pt x="4858478" y="0"/>
                  </a:lnTo>
                  <a:lnTo>
                    <a:pt x="4858478" y="1597877"/>
                  </a:lnTo>
                  <a:lnTo>
                    <a:pt x="0" y="1597877"/>
                  </a:lnTo>
                  <a:close/>
                </a:path>
              </a:pathLst>
            </a:custGeom>
            <a:solidFill>
              <a:srgbClr val="384766">
                <a:alpha val="5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8478" cy="163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4AAD">
                      <a:alpha val="56863"/>
                    </a:srgbClr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Objetivos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71694" y="5238050"/>
            <a:ext cx="6134304" cy="1157850"/>
          </a:xfrm>
          <a:custGeom>
            <a:avLst/>
            <a:gdLst/>
            <a:ahLst/>
            <a:cxnLst/>
            <a:rect r="r" b="b" t="t" l="l"/>
            <a:pathLst>
              <a:path h="1157850" w="6134304">
                <a:moveTo>
                  <a:pt x="0" y="0"/>
                </a:moveTo>
                <a:lnTo>
                  <a:pt x="6134304" y="0"/>
                </a:lnTo>
                <a:lnTo>
                  <a:pt x="6134304" y="1157850"/>
                </a:lnTo>
                <a:lnTo>
                  <a:pt x="0" y="115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550201"/>
            <a:ext cx="12444126" cy="129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2"/>
              </a:lnSpc>
              <a:spcBef>
                <a:spcPct val="0"/>
              </a:spcBef>
            </a:pPr>
            <a:r>
              <a:rPr lang="en-US" b="true" sz="10502" strike="noStrike" u="none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Contenido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71694" y="6272271"/>
            <a:ext cx="6134304" cy="1157850"/>
          </a:xfrm>
          <a:custGeom>
            <a:avLst/>
            <a:gdLst/>
            <a:ahLst/>
            <a:cxnLst/>
            <a:rect r="r" b="b" t="t" l="l"/>
            <a:pathLst>
              <a:path h="1157850" w="6134304">
                <a:moveTo>
                  <a:pt x="0" y="0"/>
                </a:moveTo>
                <a:lnTo>
                  <a:pt x="6134304" y="0"/>
                </a:lnTo>
                <a:lnTo>
                  <a:pt x="6134304" y="1157849"/>
                </a:lnTo>
                <a:lnTo>
                  <a:pt x="0" y="11578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1694" y="7381451"/>
            <a:ext cx="6134304" cy="1157850"/>
          </a:xfrm>
          <a:custGeom>
            <a:avLst/>
            <a:gdLst/>
            <a:ahLst/>
            <a:cxnLst/>
            <a:rect r="r" b="b" t="t" l="l"/>
            <a:pathLst>
              <a:path h="1157850" w="6134304">
                <a:moveTo>
                  <a:pt x="0" y="0"/>
                </a:moveTo>
                <a:lnTo>
                  <a:pt x="6134304" y="0"/>
                </a:lnTo>
                <a:lnTo>
                  <a:pt x="6134304" y="1157850"/>
                </a:lnTo>
                <a:lnTo>
                  <a:pt x="0" y="115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1694" y="8539301"/>
            <a:ext cx="6134304" cy="1157850"/>
          </a:xfrm>
          <a:custGeom>
            <a:avLst/>
            <a:gdLst/>
            <a:ahLst/>
            <a:cxnLst/>
            <a:rect r="r" b="b" t="t" l="l"/>
            <a:pathLst>
              <a:path h="1157850" w="6134304">
                <a:moveTo>
                  <a:pt x="0" y="0"/>
                </a:moveTo>
                <a:lnTo>
                  <a:pt x="6134304" y="0"/>
                </a:lnTo>
                <a:lnTo>
                  <a:pt x="6134304" y="1157850"/>
                </a:lnTo>
                <a:lnTo>
                  <a:pt x="0" y="115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05674" y="5238050"/>
            <a:ext cx="6134304" cy="1157850"/>
          </a:xfrm>
          <a:custGeom>
            <a:avLst/>
            <a:gdLst/>
            <a:ahLst/>
            <a:cxnLst/>
            <a:rect r="r" b="b" t="t" l="l"/>
            <a:pathLst>
              <a:path h="1157850" w="6134304">
                <a:moveTo>
                  <a:pt x="0" y="0"/>
                </a:moveTo>
                <a:lnTo>
                  <a:pt x="6134304" y="0"/>
                </a:lnTo>
                <a:lnTo>
                  <a:pt x="6134304" y="1157850"/>
                </a:lnTo>
                <a:lnTo>
                  <a:pt x="0" y="115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05674" y="6395900"/>
            <a:ext cx="6134304" cy="1157850"/>
          </a:xfrm>
          <a:custGeom>
            <a:avLst/>
            <a:gdLst/>
            <a:ahLst/>
            <a:cxnLst/>
            <a:rect r="r" b="b" t="t" l="l"/>
            <a:pathLst>
              <a:path h="1157850" w="6134304">
                <a:moveTo>
                  <a:pt x="0" y="0"/>
                </a:moveTo>
                <a:lnTo>
                  <a:pt x="6134304" y="0"/>
                </a:lnTo>
                <a:lnTo>
                  <a:pt x="6134304" y="1157850"/>
                </a:lnTo>
                <a:lnTo>
                  <a:pt x="0" y="115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14792" y="5617902"/>
            <a:ext cx="449120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 General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14792" y="7761303"/>
            <a:ext cx="449120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Pregunta Problema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14792" y="8919153"/>
            <a:ext cx="449120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Hipótesis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14792" y="6652123"/>
            <a:ext cx="6297884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Riesgos y variaciones por zona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10002" y="5617902"/>
            <a:ext cx="4806813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48772" y="6775752"/>
            <a:ext cx="449120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5724" y="5617902"/>
            <a:ext cx="537273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5724" y="6631931"/>
            <a:ext cx="537273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5724" y="7761303"/>
            <a:ext cx="537273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5724" y="8919153"/>
            <a:ext cx="537273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25029" y="5617902"/>
            <a:ext cx="537273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25029" y="6775752"/>
            <a:ext cx="537273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3338820" y="290357"/>
            <a:ext cx="4730738" cy="2300827"/>
          </a:xfrm>
          <a:custGeom>
            <a:avLst/>
            <a:gdLst/>
            <a:ahLst/>
            <a:cxnLst/>
            <a:rect r="r" b="b" t="t" l="l"/>
            <a:pathLst>
              <a:path h="2300827" w="4730738">
                <a:moveTo>
                  <a:pt x="0" y="0"/>
                </a:moveTo>
                <a:lnTo>
                  <a:pt x="4730738" y="0"/>
                </a:lnTo>
                <a:lnTo>
                  <a:pt x="4730738" y="2300827"/>
                </a:lnTo>
                <a:lnTo>
                  <a:pt x="0" y="2300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35" t="-47341" r="-5644" b="-85573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405674" y="8679375"/>
            <a:ext cx="6134304" cy="1157850"/>
          </a:xfrm>
          <a:custGeom>
            <a:avLst/>
            <a:gdLst/>
            <a:ahLst/>
            <a:cxnLst/>
            <a:rect r="r" b="b" t="t" l="l"/>
            <a:pathLst>
              <a:path h="1157850" w="6134304">
                <a:moveTo>
                  <a:pt x="0" y="0"/>
                </a:moveTo>
                <a:lnTo>
                  <a:pt x="6134304" y="0"/>
                </a:lnTo>
                <a:lnTo>
                  <a:pt x="6134304" y="1157850"/>
                </a:lnTo>
                <a:lnTo>
                  <a:pt x="0" y="115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405674" y="7553750"/>
            <a:ext cx="6134304" cy="1157850"/>
          </a:xfrm>
          <a:custGeom>
            <a:avLst/>
            <a:gdLst/>
            <a:ahLst/>
            <a:cxnLst/>
            <a:rect r="r" b="b" t="t" l="l"/>
            <a:pathLst>
              <a:path h="1157850" w="6134304">
                <a:moveTo>
                  <a:pt x="0" y="0"/>
                </a:moveTo>
                <a:lnTo>
                  <a:pt x="6134304" y="0"/>
                </a:lnTo>
                <a:lnTo>
                  <a:pt x="6134304" y="1157850"/>
                </a:lnTo>
                <a:lnTo>
                  <a:pt x="0" y="115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825029" y="7933602"/>
            <a:ext cx="537273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10002" y="7934750"/>
            <a:ext cx="449120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25029" y="9059227"/>
            <a:ext cx="537273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48772" y="9059227"/>
            <a:ext cx="449120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568248" y="-4411739"/>
            <a:ext cx="19207927" cy="10076478"/>
            <a:chOff x="0" y="0"/>
            <a:chExt cx="635000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540" r="0" b="-135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08285" y="-402200"/>
            <a:ext cx="18447034" cy="6066939"/>
            <a:chOff x="0" y="0"/>
            <a:chExt cx="4858478" cy="15978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58478" cy="1597877"/>
            </a:xfrm>
            <a:custGeom>
              <a:avLst/>
              <a:gdLst/>
              <a:ahLst/>
              <a:cxnLst/>
              <a:rect r="r" b="b" t="t" l="l"/>
              <a:pathLst>
                <a:path h="1597877" w="4858478">
                  <a:moveTo>
                    <a:pt x="0" y="0"/>
                  </a:moveTo>
                  <a:lnTo>
                    <a:pt x="4858478" y="0"/>
                  </a:lnTo>
                  <a:lnTo>
                    <a:pt x="4858478" y="1597877"/>
                  </a:lnTo>
                  <a:lnTo>
                    <a:pt x="0" y="1597877"/>
                  </a:lnTo>
                  <a:close/>
                </a:path>
              </a:pathLst>
            </a:custGeom>
            <a:solidFill>
              <a:srgbClr val="384766">
                <a:alpha val="4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58478" cy="163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550201"/>
            <a:ext cx="12260484" cy="128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2"/>
              </a:lnSpc>
            </a:pPr>
            <a:r>
              <a:rPr lang="en-US" sz="10502" b="true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 General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0791" y="6006526"/>
            <a:ext cx="16826419" cy="38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8597" indent="-289298" lvl="1">
              <a:lnSpc>
                <a:spcPts val="3028"/>
              </a:lnSpc>
              <a:buFont typeface="Arial"/>
              <a:buChar char="•"/>
            </a:pPr>
            <a:r>
              <a:rPr lang="en-US" sz="2679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Má</a:t>
            </a:r>
            <a:r>
              <a:rPr lang="en-US" sz="2679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s de una década con alta incidencia de accidentes eléctricos.</a:t>
            </a:r>
          </a:p>
          <a:p>
            <a:pPr algn="just">
              <a:lnSpc>
                <a:spcPts val="3028"/>
              </a:lnSpc>
            </a:pPr>
          </a:p>
          <a:p>
            <a:pPr algn="just" marL="578597" indent="-289298" lvl="1">
              <a:lnSpc>
                <a:spcPts val="3028"/>
              </a:lnSpc>
              <a:buFont typeface="Arial"/>
              <a:buChar char="•"/>
            </a:pPr>
            <a:r>
              <a:rPr lang="en-US" sz="2679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Afectación directa a trabajadores y población general.</a:t>
            </a:r>
          </a:p>
          <a:p>
            <a:pPr algn="just">
              <a:lnSpc>
                <a:spcPts val="3028"/>
              </a:lnSpc>
            </a:pPr>
          </a:p>
          <a:p>
            <a:pPr algn="just">
              <a:lnSpc>
                <a:spcPts val="3028"/>
              </a:lnSpc>
            </a:pPr>
            <a:r>
              <a:rPr lang="en-US" sz="2679" b="tru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Respuestas institucionales:</a:t>
            </a:r>
          </a:p>
          <a:p>
            <a:pPr algn="just">
              <a:lnSpc>
                <a:spcPts val="3028"/>
              </a:lnSpc>
            </a:pPr>
          </a:p>
          <a:p>
            <a:pPr algn="just" marL="1157194" indent="-385731" lvl="2">
              <a:lnSpc>
                <a:spcPts val="3028"/>
              </a:lnSpc>
              <a:buFont typeface="Arial"/>
              <a:buChar char="⚬"/>
            </a:pPr>
            <a:r>
              <a:rPr lang="en-US" sz="2679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Proyecto de ley contra técnicos no certificados (2018).</a:t>
            </a:r>
          </a:p>
          <a:p>
            <a:pPr algn="just">
              <a:lnSpc>
                <a:spcPts val="3028"/>
              </a:lnSpc>
            </a:pPr>
          </a:p>
          <a:p>
            <a:pPr algn="just" marL="1157194" indent="-385731" lvl="2">
              <a:lnSpc>
                <a:spcPts val="3028"/>
              </a:lnSpc>
              <a:buFont typeface="Arial"/>
              <a:buChar char="⚬"/>
            </a:pPr>
            <a:r>
              <a:rPr lang="en-US" sz="2679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Campañas de prevención en Bogotá y Cundinamarca (Enel, 2023).</a:t>
            </a:r>
          </a:p>
          <a:p>
            <a:pPr algn="just">
              <a:lnSpc>
                <a:spcPts val="302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57262" y="-55426"/>
            <a:ext cx="4730738" cy="2300827"/>
          </a:xfrm>
          <a:custGeom>
            <a:avLst/>
            <a:gdLst/>
            <a:ahLst/>
            <a:cxnLst/>
            <a:rect r="r" b="b" t="t" l="l"/>
            <a:pathLst>
              <a:path h="2300827" w="4730738">
                <a:moveTo>
                  <a:pt x="0" y="0"/>
                </a:moveTo>
                <a:lnTo>
                  <a:pt x="4730738" y="0"/>
                </a:lnTo>
                <a:lnTo>
                  <a:pt x="4730738" y="2300827"/>
                </a:lnTo>
                <a:lnTo>
                  <a:pt x="0" y="2300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35" t="-47341" r="-5644" b="-85573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568248" y="-4411739"/>
            <a:ext cx="19207927" cy="10076478"/>
            <a:chOff x="0" y="0"/>
            <a:chExt cx="635000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540" r="0" b="-1354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08285" y="-402200"/>
            <a:ext cx="18447034" cy="6066939"/>
            <a:chOff x="0" y="0"/>
            <a:chExt cx="4858478" cy="15978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58478" cy="1597877"/>
            </a:xfrm>
            <a:custGeom>
              <a:avLst/>
              <a:gdLst/>
              <a:ahLst/>
              <a:cxnLst/>
              <a:rect r="r" b="b" t="t" l="l"/>
              <a:pathLst>
                <a:path h="1597877" w="4858478">
                  <a:moveTo>
                    <a:pt x="0" y="0"/>
                  </a:moveTo>
                  <a:lnTo>
                    <a:pt x="4858478" y="0"/>
                  </a:lnTo>
                  <a:lnTo>
                    <a:pt x="4858478" y="1597877"/>
                  </a:lnTo>
                  <a:lnTo>
                    <a:pt x="0" y="1597877"/>
                  </a:lnTo>
                  <a:close/>
                </a:path>
              </a:pathLst>
            </a:custGeom>
            <a:solidFill>
              <a:srgbClr val="384766">
                <a:alpha val="4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58478" cy="163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908941" y="-121713"/>
            <a:ext cx="4730738" cy="2300827"/>
          </a:xfrm>
          <a:custGeom>
            <a:avLst/>
            <a:gdLst/>
            <a:ahLst/>
            <a:cxnLst/>
            <a:rect r="r" b="b" t="t" l="l"/>
            <a:pathLst>
              <a:path h="2300827" w="4730738">
                <a:moveTo>
                  <a:pt x="0" y="0"/>
                </a:moveTo>
                <a:lnTo>
                  <a:pt x="4730738" y="0"/>
                </a:lnTo>
                <a:lnTo>
                  <a:pt x="4730738" y="2300826"/>
                </a:lnTo>
                <a:lnTo>
                  <a:pt x="0" y="2300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35" t="-47341" r="-5644" b="-8557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56233" y="8447267"/>
            <a:ext cx="1379311" cy="1217242"/>
          </a:xfrm>
          <a:custGeom>
            <a:avLst/>
            <a:gdLst/>
            <a:ahLst/>
            <a:cxnLst/>
            <a:rect r="r" b="b" t="t" l="l"/>
            <a:pathLst>
              <a:path h="1217242" w="1379311">
                <a:moveTo>
                  <a:pt x="0" y="0"/>
                </a:moveTo>
                <a:lnTo>
                  <a:pt x="1379311" y="0"/>
                </a:lnTo>
                <a:lnTo>
                  <a:pt x="1379311" y="1217242"/>
                </a:lnTo>
                <a:lnTo>
                  <a:pt x="0" y="1217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623361"/>
            <a:ext cx="12100051" cy="201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2"/>
              </a:lnSpc>
            </a:pPr>
            <a:r>
              <a:rPr lang="en-US" sz="8503" b="true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Riesgos y variaciones por zona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46967"/>
            <a:ext cx="16826419" cy="23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8597" indent="-289298" lvl="1">
              <a:lnSpc>
                <a:spcPts val="3028"/>
              </a:lnSpc>
              <a:buFont typeface="Arial"/>
              <a:buChar char="•"/>
            </a:pPr>
            <a:r>
              <a:rPr lang="en-US" b="true" sz="2679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Urbano</a:t>
            </a:r>
            <a:r>
              <a:rPr lang="en-US" sz="2679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: Falla</a:t>
            </a:r>
            <a:r>
              <a:rPr lang="en-US" sz="2679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s internas y sobrecarga por alta demanda.</a:t>
            </a:r>
          </a:p>
          <a:p>
            <a:pPr algn="just">
              <a:lnSpc>
                <a:spcPts val="3028"/>
              </a:lnSpc>
            </a:pPr>
          </a:p>
          <a:p>
            <a:pPr algn="just" marL="578597" indent="-289298" lvl="1">
              <a:lnSpc>
                <a:spcPts val="3028"/>
              </a:lnSpc>
              <a:buFont typeface="Arial"/>
              <a:buChar char="•"/>
            </a:pPr>
            <a:r>
              <a:rPr lang="en-US" b="true" sz="2679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Rural</a:t>
            </a:r>
            <a:r>
              <a:rPr lang="en-US" sz="2679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: Redes expuestas, improvisadas y mayor vulnerabilidad.</a:t>
            </a:r>
          </a:p>
          <a:p>
            <a:pPr algn="just">
              <a:lnSpc>
                <a:spcPts val="3028"/>
              </a:lnSpc>
            </a:pPr>
          </a:p>
          <a:p>
            <a:pPr algn="just" marL="578597" indent="-289298" lvl="1">
              <a:lnSpc>
                <a:spcPts val="3028"/>
              </a:lnSpc>
              <a:buFont typeface="Arial"/>
              <a:buChar char="•"/>
            </a:pPr>
            <a:r>
              <a:rPr lang="en-US" b="true" sz="2679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Centros poblados</a:t>
            </a:r>
            <a:r>
              <a:rPr lang="en-US" sz="2679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: Riesgos inte</a:t>
            </a:r>
            <a:r>
              <a:rPr lang="en-US" sz="2679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rmedios por acceso parcial </a:t>
            </a:r>
            <a:r>
              <a:rPr lang="en-US" sz="2679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a servicios.</a:t>
            </a:r>
          </a:p>
          <a:p>
            <a:pPr algn="just">
              <a:lnSpc>
                <a:spcPts val="302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793641" y="8863000"/>
            <a:ext cx="10480669" cy="3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8"/>
              </a:lnSpc>
            </a:pPr>
            <a:r>
              <a:rPr lang="en-US" sz="2679" b="true">
                <a:solidFill>
                  <a:srgbClr val="3A32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El sistema de prevencíón debe adaptarse a cada tipo de zona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01863" y="-121713"/>
            <a:ext cx="4730738" cy="2300827"/>
          </a:xfrm>
          <a:custGeom>
            <a:avLst/>
            <a:gdLst/>
            <a:ahLst/>
            <a:cxnLst/>
            <a:rect r="r" b="b" t="t" l="l"/>
            <a:pathLst>
              <a:path h="2300827" w="4730738">
                <a:moveTo>
                  <a:pt x="0" y="0"/>
                </a:moveTo>
                <a:lnTo>
                  <a:pt x="4730738" y="0"/>
                </a:lnTo>
                <a:lnTo>
                  <a:pt x="4730738" y="2300826"/>
                </a:lnTo>
                <a:lnTo>
                  <a:pt x="0" y="2300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5" t="-47341" r="-5644" b="-8557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9319" y="4357470"/>
            <a:ext cx="6039112" cy="4023559"/>
          </a:xfrm>
          <a:custGeom>
            <a:avLst/>
            <a:gdLst/>
            <a:ahLst/>
            <a:cxnLst/>
            <a:rect r="r" b="b" t="t" l="l"/>
            <a:pathLst>
              <a:path h="4023559" w="6039112">
                <a:moveTo>
                  <a:pt x="0" y="0"/>
                </a:moveTo>
                <a:lnTo>
                  <a:pt x="6039113" y="0"/>
                </a:lnTo>
                <a:lnTo>
                  <a:pt x="6039113" y="4023559"/>
                </a:lnTo>
                <a:lnTo>
                  <a:pt x="0" y="4023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307938"/>
            <a:ext cx="4888184" cy="4228279"/>
          </a:xfrm>
          <a:custGeom>
            <a:avLst/>
            <a:gdLst/>
            <a:ahLst/>
            <a:cxnLst/>
            <a:rect r="r" b="b" t="t" l="l"/>
            <a:pathLst>
              <a:path h="4228279" w="4888184">
                <a:moveTo>
                  <a:pt x="0" y="0"/>
                </a:moveTo>
                <a:lnTo>
                  <a:pt x="4888184" y="0"/>
                </a:lnTo>
                <a:lnTo>
                  <a:pt x="4888184" y="4228279"/>
                </a:lnTo>
                <a:lnTo>
                  <a:pt x="0" y="4228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59539" y="1184709"/>
            <a:ext cx="12225649" cy="99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8099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Pregunta Problema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923765"/>
            <a:ext cx="7274192" cy="321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0"/>
              </a:lnSpc>
            </a:pPr>
            <a:r>
              <a:rPr lang="en-US" sz="2858">
                <a:solidFill>
                  <a:srgbClr val="3A322B"/>
                </a:solidFill>
                <a:latin typeface="Open Sans 2"/>
                <a:ea typeface="Open Sans 2"/>
                <a:cs typeface="Open Sans 2"/>
                <a:sym typeface="Open Sans 2"/>
              </a:rPr>
              <a:t>¿Cómo varían las causas y características de los accidentes eléctricos en Colombia entre zonas rurales dispersas, centros poblados y sectores urbanos, según factores como ubicación geográfica, tipo de empresa, origen del accidente y tipos de accidentes?</a:t>
            </a:r>
          </a:p>
          <a:p>
            <a:pPr algn="just">
              <a:lnSpc>
                <a:spcPts val="323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5688" y="3947863"/>
            <a:ext cx="2374516" cy="2374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089328"/>
            <a:ext cx="1717071" cy="1717071"/>
          </a:xfrm>
          <a:custGeom>
            <a:avLst/>
            <a:gdLst/>
            <a:ahLst/>
            <a:cxnLst/>
            <a:rect r="r" b="b" t="t" l="l"/>
            <a:pathLst>
              <a:path h="1717071" w="1717071">
                <a:moveTo>
                  <a:pt x="0" y="0"/>
                </a:moveTo>
                <a:lnTo>
                  <a:pt x="1717071" y="0"/>
                </a:lnTo>
                <a:lnTo>
                  <a:pt x="1717071" y="1717071"/>
                </a:lnTo>
                <a:lnTo>
                  <a:pt x="0" y="1717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22212" y="16030"/>
            <a:ext cx="5065788" cy="2463780"/>
          </a:xfrm>
          <a:custGeom>
            <a:avLst/>
            <a:gdLst/>
            <a:ahLst/>
            <a:cxnLst/>
            <a:rect r="r" b="b" t="t" l="l"/>
            <a:pathLst>
              <a:path h="2463780" w="5065788">
                <a:moveTo>
                  <a:pt x="0" y="0"/>
                </a:moveTo>
                <a:lnTo>
                  <a:pt x="5065788" y="0"/>
                </a:lnTo>
                <a:lnTo>
                  <a:pt x="5065788" y="2463781"/>
                </a:lnTo>
                <a:lnTo>
                  <a:pt x="0" y="2463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35" t="-47341" r="-5644" b="-855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34158" y="3976438"/>
            <a:ext cx="12888473" cy="343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23"/>
              </a:lnSpc>
            </a:pPr>
            <a:r>
              <a:rPr lang="en-US" sz="4003">
                <a:solidFill>
                  <a:srgbClr val="3A322B"/>
                </a:solidFill>
                <a:latin typeface="Montserrat"/>
                <a:ea typeface="Montserrat"/>
                <a:cs typeface="Montserrat"/>
                <a:sym typeface="Montserrat"/>
              </a:rPr>
              <a:t>Las causas, tipos y orígenes en los accidentes eléctricos varían significativamente según la ubicación: zonas rurales presentan más accidentes por contacto directo, mientras que los sectores urbanos y centros poblados concentran fallos por sobrecarga y deterioro.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5688" y="1627891"/>
            <a:ext cx="12240939" cy="10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2"/>
              </a:lnSpc>
            </a:pPr>
            <a:r>
              <a:rPr lang="en-US" sz="8303" b="true">
                <a:solidFill>
                  <a:srgbClr val="3A322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Hipótesis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55106" y="6663958"/>
            <a:ext cx="1717071" cy="1717071"/>
          </a:xfrm>
          <a:custGeom>
            <a:avLst/>
            <a:gdLst/>
            <a:ahLst/>
            <a:cxnLst/>
            <a:rect r="r" b="b" t="t" l="l"/>
            <a:pathLst>
              <a:path h="1717071" w="1717071">
                <a:moveTo>
                  <a:pt x="0" y="0"/>
                </a:moveTo>
                <a:lnTo>
                  <a:pt x="1717071" y="0"/>
                </a:lnTo>
                <a:lnTo>
                  <a:pt x="1717071" y="1717071"/>
                </a:lnTo>
                <a:lnTo>
                  <a:pt x="0" y="1717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42B4A">
                <a:alpha val="5568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501421" y="-4411739"/>
            <a:ext cx="19207927" cy="10076478"/>
            <a:chOff x="0" y="0"/>
            <a:chExt cx="635000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2">
                <a:alphaModFix amt="76000"/>
              </a:blip>
              <a:stretch>
                <a:fillRect l="0" t="-22421" r="0" b="-458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84336" y="-402200"/>
            <a:ext cx="19290842" cy="6066939"/>
            <a:chOff x="0" y="0"/>
            <a:chExt cx="5080716" cy="15978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80715" cy="1597877"/>
            </a:xfrm>
            <a:custGeom>
              <a:avLst/>
              <a:gdLst/>
              <a:ahLst/>
              <a:cxnLst/>
              <a:rect r="r" b="b" t="t" l="l"/>
              <a:pathLst>
                <a:path h="1597877" w="5080715">
                  <a:moveTo>
                    <a:pt x="0" y="0"/>
                  </a:moveTo>
                  <a:lnTo>
                    <a:pt x="5080715" y="0"/>
                  </a:lnTo>
                  <a:lnTo>
                    <a:pt x="5080715" y="1597877"/>
                  </a:lnTo>
                  <a:lnTo>
                    <a:pt x="0" y="1597877"/>
                  </a:lnTo>
                  <a:close/>
                </a:path>
              </a:pathLst>
            </a:custGeom>
            <a:solidFill>
              <a:srgbClr val="384766">
                <a:alpha val="4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80716" cy="163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15601" y="6917290"/>
            <a:ext cx="16243699" cy="280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0"/>
              </a:lnSpc>
            </a:pPr>
            <a:r>
              <a:rPr lang="en-US" sz="335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An</a:t>
            </a:r>
            <a:r>
              <a:rPr lang="en-US" sz="335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alizar cómo varían las causas y las medidas adoptadas en los accidentes eléctricos en Colombia según la ubicación (zonas rurales, centros poblados y sectores urbanos), con base en datos: Accidentes eléctricos años 2010 - 2020.</a:t>
            </a:r>
          </a:p>
          <a:p>
            <a:pPr algn="just">
              <a:lnSpc>
                <a:spcPts val="3790"/>
              </a:lnSpc>
            </a:pPr>
          </a:p>
          <a:p>
            <a:pPr algn="just">
              <a:lnSpc>
                <a:spcPts val="3349"/>
              </a:lnSpc>
            </a:pPr>
            <a:r>
              <a:rPr lang="en-US" sz="2963">
                <a:solidFill>
                  <a:srgbClr val="004AAD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</a:p>
          <a:p>
            <a:pPr algn="just">
              <a:lnSpc>
                <a:spcPts val="379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526958" y="2142921"/>
            <a:ext cx="12195059" cy="128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2"/>
              </a:lnSpc>
            </a:pPr>
            <a:r>
              <a:rPr lang="en-US" sz="10502" b="true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General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3201712"/>
            <a:ext cx="5064241" cy="2463028"/>
          </a:xfrm>
          <a:custGeom>
            <a:avLst/>
            <a:gdLst/>
            <a:ahLst/>
            <a:cxnLst/>
            <a:rect r="r" b="b" t="t" l="l"/>
            <a:pathLst>
              <a:path h="2463028" w="5064241">
                <a:moveTo>
                  <a:pt x="0" y="0"/>
                </a:moveTo>
                <a:lnTo>
                  <a:pt x="5064241" y="0"/>
                </a:lnTo>
                <a:lnTo>
                  <a:pt x="5064241" y="2463028"/>
                </a:lnTo>
                <a:lnTo>
                  <a:pt x="0" y="2463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35" t="-47341" r="-5644" b="-8557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DAGqMT6MCNY</dc:identifier>
  <dcterms:modified xsi:type="dcterms:W3CDTF">2011-08-01T06:04:30Z</dcterms:modified>
  <cp:revision>1</cp:revision>
  <dc:title>Presentación DataVoltIA</dc:title>
</cp:coreProperties>
</file>